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5" r:id="rId6"/>
    <p:sldId id="276"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8" r:id="rId22"/>
    <p:sldId id="274" r:id="rId23"/>
    <p:sldId id="277"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86"/>
    <p:restoredTop sz="96327"/>
  </p:normalViewPr>
  <p:slideViewPr>
    <p:cSldViewPr snapToGrid="0" snapToObjects="1">
      <p:cViewPr varScale="1">
        <p:scale>
          <a:sx n="109" d="100"/>
          <a:sy n="109" d="100"/>
        </p:scale>
        <p:origin x="184"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D671D-0F4E-4A16-943D-93D17E60093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A4B5EC1B-5DBA-4697-8C77-36639BDF0360}">
      <dgm:prSet/>
      <dgm:spPr/>
      <dgm:t>
        <a:bodyPr/>
        <a:lstStyle/>
        <a:p>
          <a:r>
            <a:rPr lang="en-AU" dirty="0"/>
            <a:t>When did Australia officially record COVID cases?</a:t>
          </a:r>
          <a:endParaRPr lang="en-US" dirty="0"/>
        </a:p>
      </dgm:t>
    </dgm:pt>
    <dgm:pt modelId="{0DFFB5DE-E071-40DB-BD8B-DA1CB139D162}" type="parTrans" cxnId="{9DADDD9A-BC95-4709-9552-F200FF9731AD}">
      <dgm:prSet/>
      <dgm:spPr/>
      <dgm:t>
        <a:bodyPr/>
        <a:lstStyle/>
        <a:p>
          <a:endParaRPr lang="en-US"/>
        </a:p>
      </dgm:t>
    </dgm:pt>
    <dgm:pt modelId="{C3E00635-F46A-4479-8044-B3F7240A1618}" type="sibTrans" cxnId="{9DADDD9A-BC95-4709-9552-F200FF9731AD}">
      <dgm:prSet/>
      <dgm:spPr/>
      <dgm:t>
        <a:bodyPr/>
        <a:lstStyle/>
        <a:p>
          <a:endParaRPr lang="en-US"/>
        </a:p>
      </dgm:t>
    </dgm:pt>
    <dgm:pt modelId="{2AD0EDBB-5023-4483-87BE-CA8FC904E095}">
      <dgm:prSet/>
      <dgm:spPr/>
      <dgm:t>
        <a:bodyPr/>
        <a:lstStyle/>
        <a:p>
          <a:r>
            <a:rPr lang="en-AU" dirty="0"/>
            <a:t>What where the trends in COVID cases across all states?</a:t>
          </a:r>
          <a:endParaRPr lang="en-US" dirty="0"/>
        </a:p>
      </dgm:t>
    </dgm:pt>
    <dgm:pt modelId="{E522A43B-715B-47B3-9314-89166EDD4B2E}" type="parTrans" cxnId="{973EE391-1555-4A2D-91F5-FA579751FEFA}">
      <dgm:prSet/>
      <dgm:spPr/>
      <dgm:t>
        <a:bodyPr/>
        <a:lstStyle/>
        <a:p>
          <a:endParaRPr lang="en-US"/>
        </a:p>
      </dgm:t>
    </dgm:pt>
    <dgm:pt modelId="{95F1939C-030A-4380-ACF8-22E7FC43DDDD}" type="sibTrans" cxnId="{973EE391-1555-4A2D-91F5-FA579751FEFA}">
      <dgm:prSet/>
      <dgm:spPr/>
      <dgm:t>
        <a:bodyPr/>
        <a:lstStyle/>
        <a:p>
          <a:endParaRPr lang="en-US"/>
        </a:p>
      </dgm:t>
    </dgm:pt>
    <dgm:pt modelId="{9B601736-F927-4D3B-A4C8-3522E055BB7B}">
      <dgm:prSet/>
      <dgm:spPr/>
      <dgm:t>
        <a:bodyPr/>
        <a:lstStyle/>
        <a:p>
          <a:r>
            <a:rPr lang="en-US" dirty="0"/>
            <a:t>Was there a difference in spending before and after COVID?</a:t>
          </a:r>
        </a:p>
      </dgm:t>
    </dgm:pt>
    <dgm:pt modelId="{8B0A68F8-B5CB-488D-9F88-E4F8B3F6F739}" type="sibTrans" cxnId="{D350C66C-B71B-4781-AE11-5BF878CCD936}">
      <dgm:prSet/>
      <dgm:spPr/>
      <dgm:t>
        <a:bodyPr/>
        <a:lstStyle/>
        <a:p>
          <a:endParaRPr lang="en-AU"/>
        </a:p>
      </dgm:t>
    </dgm:pt>
    <dgm:pt modelId="{9E84E664-031E-4BD9-9147-F96F3D6CA744}" type="parTrans" cxnId="{D350C66C-B71B-4781-AE11-5BF878CCD936}">
      <dgm:prSet/>
      <dgm:spPr/>
      <dgm:t>
        <a:bodyPr/>
        <a:lstStyle/>
        <a:p>
          <a:endParaRPr lang="en-AU"/>
        </a:p>
      </dgm:t>
    </dgm:pt>
    <dgm:pt modelId="{695E6E7F-D9AB-420A-ACFA-5352016E909F}">
      <dgm:prSet/>
      <dgm:spPr/>
      <dgm:t>
        <a:bodyPr/>
        <a:lstStyle/>
        <a:p>
          <a:r>
            <a:rPr lang="en-US" dirty="0"/>
            <a:t>If yes, where certain industries more affected than others? </a:t>
          </a:r>
        </a:p>
      </dgm:t>
    </dgm:pt>
    <dgm:pt modelId="{CF71B61D-D7AB-4B59-9BA1-3778D0ABF19E}" type="parTrans" cxnId="{B61D9154-870F-4BC7-9A32-4063DAB2DB82}">
      <dgm:prSet/>
      <dgm:spPr/>
      <dgm:t>
        <a:bodyPr/>
        <a:lstStyle/>
        <a:p>
          <a:endParaRPr lang="en-AU"/>
        </a:p>
      </dgm:t>
    </dgm:pt>
    <dgm:pt modelId="{975C7697-6F59-4019-933D-35944D22192B}" type="sibTrans" cxnId="{B61D9154-870F-4BC7-9A32-4063DAB2DB82}">
      <dgm:prSet/>
      <dgm:spPr/>
      <dgm:t>
        <a:bodyPr/>
        <a:lstStyle/>
        <a:p>
          <a:endParaRPr lang="en-AU"/>
        </a:p>
      </dgm:t>
    </dgm:pt>
    <dgm:pt modelId="{8ADF50A2-9397-4236-995C-6E458B786C58}">
      <dgm:prSet/>
      <dgm:spPr/>
      <dgm:t>
        <a:bodyPr/>
        <a:lstStyle/>
        <a:p>
          <a:r>
            <a:rPr lang="en-US" dirty="0"/>
            <a:t>Where there differences in retail spending across the different states and territories?</a:t>
          </a:r>
        </a:p>
      </dgm:t>
    </dgm:pt>
    <dgm:pt modelId="{276914DB-45BB-43DA-98AC-73454B666F96}" type="parTrans" cxnId="{7C2354CD-FAB7-47CD-B01D-0AEDC6553D8B}">
      <dgm:prSet/>
      <dgm:spPr/>
      <dgm:t>
        <a:bodyPr/>
        <a:lstStyle/>
        <a:p>
          <a:endParaRPr lang="en-AU"/>
        </a:p>
      </dgm:t>
    </dgm:pt>
    <dgm:pt modelId="{0D305D7D-816E-4666-91B7-3C9437217CD2}" type="sibTrans" cxnId="{7C2354CD-FAB7-47CD-B01D-0AEDC6553D8B}">
      <dgm:prSet/>
      <dgm:spPr/>
      <dgm:t>
        <a:bodyPr/>
        <a:lstStyle/>
        <a:p>
          <a:endParaRPr lang="en-AU"/>
        </a:p>
      </dgm:t>
    </dgm:pt>
    <dgm:pt modelId="{AD905A09-4674-4BED-8A0B-36CBF4730665}">
      <dgm:prSet/>
      <dgm:spPr/>
      <dgm:t>
        <a:bodyPr/>
        <a:lstStyle/>
        <a:p>
          <a:r>
            <a:rPr lang="en-US" dirty="0"/>
            <a:t>What other factors that may skew the data do we take into consideration?</a:t>
          </a:r>
        </a:p>
      </dgm:t>
    </dgm:pt>
    <dgm:pt modelId="{BD3FE429-B665-42D9-B5A4-DB384820C973}" type="parTrans" cxnId="{622F550F-0A2A-4A17-92F8-1A68738DDEF5}">
      <dgm:prSet/>
      <dgm:spPr/>
      <dgm:t>
        <a:bodyPr/>
        <a:lstStyle/>
        <a:p>
          <a:endParaRPr lang="en-AU"/>
        </a:p>
      </dgm:t>
    </dgm:pt>
    <dgm:pt modelId="{76129765-B71E-40DB-8444-097DBC0BE22D}" type="sibTrans" cxnId="{622F550F-0A2A-4A17-92F8-1A68738DDEF5}">
      <dgm:prSet/>
      <dgm:spPr/>
      <dgm:t>
        <a:bodyPr/>
        <a:lstStyle/>
        <a:p>
          <a:endParaRPr lang="en-AU"/>
        </a:p>
      </dgm:t>
    </dgm:pt>
    <dgm:pt modelId="{844A10E0-35DC-9A42-804D-17B757F3545D}" type="pres">
      <dgm:prSet presAssocID="{31AD671D-0F4E-4A16-943D-93D17E60093C}" presName="diagram" presStyleCnt="0">
        <dgm:presLayoutVars>
          <dgm:dir/>
          <dgm:resizeHandles val="exact"/>
        </dgm:presLayoutVars>
      </dgm:prSet>
      <dgm:spPr/>
    </dgm:pt>
    <dgm:pt modelId="{B6791C0E-3FAF-294D-98D3-BC8D7CFA3C03}" type="pres">
      <dgm:prSet presAssocID="{A4B5EC1B-5DBA-4697-8C77-36639BDF0360}" presName="node" presStyleLbl="node1" presStyleIdx="0" presStyleCnt="6" custScaleX="77998" custScaleY="69872" custLinFactNeighborX="-56" custLinFactNeighborY="2158">
        <dgm:presLayoutVars>
          <dgm:bulletEnabled val="1"/>
        </dgm:presLayoutVars>
      </dgm:prSet>
      <dgm:spPr/>
    </dgm:pt>
    <dgm:pt modelId="{524A3B3F-8DF8-144A-97AA-0CC7989E058B}" type="pres">
      <dgm:prSet presAssocID="{C3E00635-F46A-4479-8044-B3F7240A1618}" presName="sibTrans" presStyleCnt="0"/>
      <dgm:spPr/>
    </dgm:pt>
    <dgm:pt modelId="{EC4C2AF4-0005-EA4D-B0D7-4C1B9680D53F}" type="pres">
      <dgm:prSet presAssocID="{2AD0EDBB-5023-4483-87BE-CA8FC904E095}" presName="node" presStyleLbl="node1" presStyleIdx="1" presStyleCnt="6" custScaleX="78562" custScaleY="69078" custLinFactNeighborX="-4330" custLinFactNeighborY="1761">
        <dgm:presLayoutVars>
          <dgm:bulletEnabled val="1"/>
        </dgm:presLayoutVars>
      </dgm:prSet>
      <dgm:spPr/>
    </dgm:pt>
    <dgm:pt modelId="{6FF6C0E8-04ED-384F-82C5-E95E421038FD}" type="pres">
      <dgm:prSet presAssocID="{95F1939C-030A-4380-ACF8-22E7FC43DDDD}" presName="sibTrans" presStyleCnt="0"/>
      <dgm:spPr/>
    </dgm:pt>
    <dgm:pt modelId="{F4457052-92F5-4DEC-8BCE-A30559EBDC32}" type="pres">
      <dgm:prSet presAssocID="{9B601736-F927-4D3B-A4C8-3522E055BB7B}" presName="node" presStyleLbl="node1" presStyleIdx="2" presStyleCnt="6" custScaleX="79008" custScaleY="67556" custLinFactNeighborX="-9119" custLinFactNeighborY="1000">
        <dgm:presLayoutVars>
          <dgm:bulletEnabled val="1"/>
        </dgm:presLayoutVars>
      </dgm:prSet>
      <dgm:spPr/>
    </dgm:pt>
    <dgm:pt modelId="{2A22AD75-A534-4309-9A3A-E36050C630CC}" type="pres">
      <dgm:prSet presAssocID="{8B0A68F8-B5CB-488D-9F88-E4F8B3F6F739}" presName="sibTrans" presStyleCnt="0"/>
      <dgm:spPr/>
    </dgm:pt>
    <dgm:pt modelId="{D6357888-A125-46B4-8428-AFA3701ADE09}" type="pres">
      <dgm:prSet presAssocID="{695E6E7F-D9AB-420A-ACFA-5352016E909F}" presName="node" presStyleLbl="node1" presStyleIdx="3" presStyleCnt="6" custScaleX="77693" custScaleY="68442" custLinFactNeighborX="-18699" custLinFactNeighborY="-7994">
        <dgm:presLayoutVars>
          <dgm:bulletEnabled val="1"/>
        </dgm:presLayoutVars>
      </dgm:prSet>
      <dgm:spPr/>
    </dgm:pt>
    <dgm:pt modelId="{B0D3CF4D-3F05-4B67-BE06-71DBD34BB3BA}" type="pres">
      <dgm:prSet presAssocID="{975C7697-6F59-4019-933D-35944D22192B}" presName="sibTrans" presStyleCnt="0"/>
      <dgm:spPr/>
    </dgm:pt>
    <dgm:pt modelId="{58C8071B-D2F4-47FA-BCF6-D28B89FF30ED}" type="pres">
      <dgm:prSet presAssocID="{8ADF50A2-9397-4236-995C-6E458B786C58}" presName="node" presStyleLbl="node1" presStyleIdx="4" presStyleCnt="6" custScaleX="78450" custScaleY="65364" custLinFactNeighborX="-3935" custLinFactNeighborY="-9568">
        <dgm:presLayoutVars>
          <dgm:bulletEnabled val="1"/>
        </dgm:presLayoutVars>
      </dgm:prSet>
      <dgm:spPr/>
    </dgm:pt>
    <dgm:pt modelId="{E7AD40B0-BDBC-4D4A-AD1A-FE1187A9FCCE}" type="pres">
      <dgm:prSet presAssocID="{0D305D7D-816E-4666-91B7-3C9437217CD2}" presName="sibTrans" presStyleCnt="0"/>
      <dgm:spPr/>
    </dgm:pt>
    <dgm:pt modelId="{73E7666A-9C1F-4F7A-BFCD-3F0EB1DD21BB}" type="pres">
      <dgm:prSet presAssocID="{AD905A09-4674-4BED-8A0B-36CBF4730665}" presName="node" presStyleLbl="node1" presStyleIdx="5" presStyleCnt="6" custScaleX="78599" custScaleY="64485" custLinFactNeighborX="-8108" custLinFactNeighborY="-9046">
        <dgm:presLayoutVars>
          <dgm:bulletEnabled val="1"/>
        </dgm:presLayoutVars>
      </dgm:prSet>
      <dgm:spPr/>
    </dgm:pt>
  </dgm:ptLst>
  <dgm:cxnLst>
    <dgm:cxn modelId="{622F550F-0A2A-4A17-92F8-1A68738DDEF5}" srcId="{31AD671D-0F4E-4A16-943D-93D17E60093C}" destId="{AD905A09-4674-4BED-8A0B-36CBF4730665}" srcOrd="5" destOrd="0" parTransId="{BD3FE429-B665-42D9-B5A4-DB384820C973}" sibTransId="{76129765-B71E-40DB-8444-097DBC0BE22D}"/>
    <dgm:cxn modelId="{2A58CE10-2338-F841-9C4F-512FB365EC74}" type="presOf" srcId="{31AD671D-0F4E-4A16-943D-93D17E60093C}" destId="{844A10E0-35DC-9A42-804D-17B757F3545D}" srcOrd="0" destOrd="0" presId="urn:microsoft.com/office/officeart/2005/8/layout/default"/>
    <dgm:cxn modelId="{B61D9154-870F-4BC7-9A32-4063DAB2DB82}" srcId="{31AD671D-0F4E-4A16-943D-93D17E60093C}" destId="{695E6E7F-D9AB-420A-ACFA-5352016E909F}" srcOrd="3" destOrd="0" parTransId="{CF71B61D-D7AB-4B59-9BA1-3778D0ABF19E}" sibTransId="{975C7697-6F59-4019-933D-35944D22192B}"/>
    <dgm:cxn modelId="{D350C66C-B71B-4781-AE11-5BF878CCD936}" srcId="{31AD671D-0F4E-4A16-943D-93D17E60093C}" destId="{9B601736-F927-4D3B-A4C8-3522E055BB7B}" srcOrd="2" destOrd="0" parTransId="{9E84E664-031E-4BD9-9147-F96F3D6CA744}" sibTransId="{8B0A68F8-B5CB-488D-9F88-E4F8B3F6F739}"/>
    <dgm:cxn modelId="{3DEFD96C-4F83-164C-870D-2C4568C87F6A}" type="presOf" srcId="{A4B5EC1B-5DBA-4697-8C77-36639BDF0360}" destId="{B6791C0E-3FAF-294D-98D3-BC8D7CFA3C03}" srcOrd="0" destOrd="0" presId="urn:microsoft.com/office/officeart/2005/8/layout/default"/>
    <dgm:cxn modelId="{18E61377-D9E1-44AC-9030-A3D998B05C57}" type="presOf" srcId="{695E6E7F-D9AB-420A-ACFA-5352016E909F}" destId="{D6357888-A125-46B4-8428-AFA3701ADE09}" srcOrd="0" destOrd="0" presId="urn:microsoft.com/office/officeart/2005/8/layout/default"/>
    <dgm:cxn modelId="{973EE391-1555-4A2D-91F5-FA579751FEFA}" srcId="{31AD671D-0F4E-4A16-943D-93D17E60093C}" destId="{2AD0EDBB-5023-4483-87BE-CA8FC904E095}" srcOrd="1" destOrd="0" parTransId="{E522A43B-715B-47B3-9314-89166EDD4B2E}" sibTransId="{95F1939C-030A-4380-ACF8-22E7FC43DDDD}"/>
    <dgm:cxn modelId="{9DADDD9A-BC95-4709-9552-F200FF9731AD}" srcId="{31AD671D-0F4E-4A16-943D-93D17E60093C}" destId="{A4B5EC1B-5DBA-4697-8C77-36639BDF0360}" srcOrd="0" destOrd="0" parTransId="{0DFFB5DE-E071-40DB-BD8B-DA1CB139D162}" sibTransId="{C3E00635-F46A-4479-8044-B3F7240A1618}"/>
    <dgm:cxn modelId="{5F66649D-E7FE-4CB3-991D-C506BE8CCA49}" type="presOf" srcId="{8ADF50A2-9397-4236-995C-6E458B786C58}" destId="{58C8071B-D2F4-47FA-BCF6-D28B89FF30ED}" srcOrd="0" destOrd="0" presId="urn:microsoft.com/office/officeart/2005/8/layout/default"/>
    <dgm:cxn modelId="{7C2354CD-FAB7-47CD-B01D-0AEDC6553D8B}" srcId="{31AD671D-0F4E-4A16-943D-93D17E60093C}" destId="{8ADF50A2-9397-4236-995C-6E458B786C58}" srcOrd="4" destOrd="0" parTransId="{276914DB-45BB-43DA-98AC-73454B666F96}" sibTransId="{0D305D7D-816E-4666-91B7-3C9437217CD2}"/>
    <dgm:cxn modelId="{5BB363E3-795D-4E42-8A1A-C7569B74CC38}" type="presOf" srcId="{9B601736-F927-4D3B-A4C8-3522E055BB7B}" destId="{F4457052-92F5-4DEC-8BCE-A30559EBDC32}" srcOrd="0" destOrd="0" presId="urn:microsoft.com/office/officeart/2005/8/layout/default"/>
    <dgm:cxn modelId="{2FF310EE-B623-454E-AB4B-F90B7BD4F68A}" type="presOf" srcId="{2AD0EDBB-5023-4483-87BE-CA8FC904E095}" destId="{EC4C2AF4-0005-EA4D-B0D7-4C1B9680D53F}" srcOrd="0" destOrd="0" presId="urn:microsoft.com/office/officeart/2005/8/layout/default"/>
    <dgm:cxn modelId="{98F996FA-F2F3-469E-AE61-EED944FFF2DE}" type="presOf" srcId="{AD905A09-4674-4BED-8A0B-36CBF4730665}" destId="{73E7666A-9C1F-4F7A-BFCD-3F0EB1DD21BB}" srcOrd="0" destOrd="0" presId="urn:microsoft.com/office/officeart/2005/8/layout/default"/>
    <dgm:cxn modelId="{295E85A7-14D3-2A4C-B77E-74E11FF9AE17}" type="presParOf" srcId="{844A10E0-35DC-9A42-804D-17B757F3545D}" destId="{B6791C0E-3FAF-294D-98D3-BC8D7CFA3C03}" srcOrd="0" destOrd="0" presId="urn:microsoft.com/office/officeart/2005/8/layout/default"/>
    <dgm:cxn modelId="{6EDC3DD1-DE27-AC43-BB48-A24742066743}" type="presParOf" srcId="{844A10E0-35DC-9A42-804D-17B757F3545D}" destId="{524A3B3F-8DF8-144A-97AA-0CC7989E058B}" srcOrd="1" destOrd="0" presId="urn:microsoft.com/office/officeart/2005/8/layout/default"/>
    <dgm:cxn modelId="{11B3779C-83CA-6348-8CE4-CF10C57A7A04}" type="presParOf" srcId="{844A10E0-35DC-9A42-804D-17B757F3545D}" destId="{EC4C2AF4-0005-EA4D-B0D7-4C1B9680D53F}" srcOrd="2" destOrd="0" presId="urn:microsoft.com/office/officeart/2005/8/layout/default"/>
    <dgm:cxn modelId="{BD215BDA-3D98-894F-8BFA-09FCAD0CD4B2}" type="presParOf" srcId="{844A10E0-35DC-9A42-804D-17B757F3545D}" destId="{6FF6C0E8-04ED-384F-82C5-E95E421038FD}" srcOrd="3" destOrd="0" presId="urn:microsoft.com/office/officeart/2005/8/layout/default"/>
    <dgm:cxn modelId="{4F04B154-D1D2-4FC8-8034-BC9CF299370F}" type="presParOf" srcId="{844A10E0-35DC-9A42-804D-17B757F3545D}" destId="{F4457052-92F5-4DEC-8BCE-A30559EBDC32}" srcOrd="4" destOrd="0" presId="urn:microsoft.com/office/officeart/2005/8/layout/default"/>
    <dgm:cxn modelId="{A8BC2DC2-0915-4114-BB23-11C8949EA6FB}" type="presParOf" srcId="{844A10E0-35DC-9A42-804D-17B757F3545D}" destId="{2A22AD75-A534-4309-9A3A-E36050C630CC}" srcOrd="5" destOrd="0" presId="urn:microsoft.com/office/officeart/2005/8/layout/default"/>
    <dgm:cxn modelId="{5F308A58-2F01-49E8-84D1-968E2A9D16CF}" type="presParOf" srcId="{844A10E0-35DC-9A42-804D-17B757F3545D}" destId="{D6357888-A125-46B4-8428-AFA3701ADE09}" srcOrd="6" destOrd="0" presId="urn:microsoft.com/office/officeart/2005/8/layout/default"/>
    <dgm:cxn modelId="{22639184-0879-4FBC-9331-9F6FCAEE2FC0}" type="presParOf" srcId="{844A10E0-35DC-9A42-804D-17B757F3545D}" destId="{B0D3CF4D-3F05-4B67-BE06-71DBD34BB3BA}" srcOrd="7" destOrd="0" presId="urn:microsoft.com/office/officeart/2005/8/layout/default"/>
    <dgm:cxn modelId="{50C98DBE-482C-4B3A-9031-BCE2FECA2707}" type="presParOf" srcId="{844A10E0-35DC-9A42-804D-17B757F3545D}" destId="{58C8071B-D2F4-47FA-BCF6-D28B89FF30ED}" srcOrd="8" destOrd="0" presId="urn:microsoft.com/office/officeart/2005/8/layout/default"/>
    <dgm:cxn modelId="{510E5176-151C-425C-BBF8-8DCF23CE4A60}" type="presParOf" srcId="{844A10E0-35DC-9A42-804D-17B757F3545D}" destId="{E7AD40B0-BDBC-4D4A-AD1A-FE1187A9FCCE}" srcOrd="9" destOrd="0" presId="urn:microsoft.com/office/officeart/2005/8/layout/default"/>
    <dgm:cxn modelId="{56B9E9BF-7B15-40AC-B1B5-30F8054AF2E7}" type="presParOf" srcId="{844A10E0-35DC-9A42-804D-17B757F3545D}" destId="{73E7666A-9C1F-4F7A-BFCD-3F0EB1DD21B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3929DB-0ACD-4A34-9AAE-F6E7CDE99046}"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71D0539-0C5D-4847-96B7-E3093EC00D0F}">
      <dgm:prSet/>
      <dgm:spPr/>
      <dgm:t>
        <a:bodyPr/>
        <a:lstStyle/>
        <a:p>
          <a:r>
            <a:rPr lang="en-US" baseline="0"/>
            <a:t>Nearly flat linear regression plots indicated very little change over time to our seasonally adjusted sales data. </a:t>
          </a:r>
          <a:endParaRPr lang="en-US"/>
        </a:p>
      </dgm:t>
    </dgm:pt>
    <dgm:pt modelId="{1A2D55EE-F0C4-4CDB-9817-59683193946D}" type="parTrans" cxnId="{5F088E80-5FDB-4AC2-9AF2-0F5D750B0E68}">
      <dgm:prSet/>
      <dgm:spPr/>
      <dgm:t>
        <a:bodyPr/>
        <a:lstStyle/>
        <a:p>
          <a:endParaRPr lang="en-US"/>
        </a:p>
      </dgm:t>
    </dgm:pt>
    <dgm:pt modelId="{3C54D582-8227-42E6-B6D3-521D16A6CB1D}" type="sibTrans" cxnId="{5F088E80-5FDB-4AC2-9AF2-0F5D750B0E68}">
      <dgm:prSet/>
      <dgm:spPr/>
      <dgm:t>
        <a:bodyPr/>
        <a:lstStyle/>
        <a:p>
          <a:endParaRPr lang="en-US"/>
        </a:p>
      </dgm:t>
    </dgm:pt>
    <dgm:pt modelId="{4CEC02DC-F72E-41CE-9197-E0D5A5FA7FC7}">
      <dgm:prSet/>
      <dgm:spPr/>
      <dgm:t>
        <a:bodyPr/>
        <a:lstStyle/>
        <a:p>
          <a:r>
            <a:rPr lang="en-US" baseline="0"/>
            <a:t>But if we look closely, we can see that all the graphs have outliers.</a:t>
          </a:r>
          <a:endParaRPr lang="en-US"/>
        </a:p>
      </dgm:t>
    </dgm:pt>
    <dgm:pt modelId="{2A1D8AAA-DF7B-43EE-AD99-352797D71038}" type="parTrans" cxnId="{58DB3AE9-B403-4FF6-A690-E085126C13E1}">
      <dgm:prSet/>
      <dgm:spPr/>
      <dgm:t>
        <a:bodyPr/>
        <a:lstStyle/>
        <a:p>
          <a:endParaRPr lang="en-US"/>
        </a:p>
      </dgm:t>
    </dgm:pt>
    <dgm:pt modelId="{0D96A4DA-8FE9-4C06-B00F-B0C05D0394D8}" type="sibTrans" cxnId="{58DB3AE9-B403-4FF6-A690-E085126C13E1}">
      <dgm:prSet/>
      <dgm:spPr/>
      <dgm:t>
        <a:bodyPr/>
        <a:lstStyle/>
        <a:p>
          <a:endParaRPr lang="en-US"/>
        </a:p>
      </dgm:t>
    </dgm:pt>
    <dgm:pt modelId="{5DFBE0EC-A4A2-438D-877A-6957DC6DC734}">
      <dgm:prSet/>
      <dgm:spPr/>
      <dgm:t>
        <a:bodyPr/>
        <a:lstStyle/>
        <a:p>
          <a:r>
            <a:rPr lang="en-US" baseline="0"/>
            <a:t>Could this have something to do with COVID cases?</a:t>
          </a:r>
          <a:endParaRPr lang="en-US"/>
        </a:p>
      </dgm:t>
    </dgm:pt>
    <dgm:pt modelId="{A4B34D50-7E49-4D18-A61C-0241700BB0A7}" type="parTrans" cxnId="{69ED2993-0498-4F04-BEAC-4CCD20B07264}">
      <dgm:prSet/>
      <dgm:spPr/>
      <dgm:t>
        <a:bodyPr/>
        <a:lstStyle/>
        <a:p>
          <a:endParaRPr lang="en-US"/>
        </a:p>
      </dgm:t>
    </dgm:pt>
    <dgm:pt modelId="{6A7A020B-4660-423E-AC4B-4027668EEDC3}" type="sibTrans" cxnId="{69ED2993-0498-4F04-BEAC-4CCD20B07264}">
      <dgm:prSet/>
      <dgm:spPr/>
      <dgm:t>
        <a:bodyPr/>
        <a:lstStyle/>
        <a:p>
          <a:endParaRPr lang="en-US"/>
        </a:p>
      </dgm:t>
    </dgm:pt>
    <dgm:pt modelId="{9B4707A4-0E0B-3D48-A24C-AAE3B68C125C}" type="pres">
      <dgm:prSet presAssocID="{4D3929DB-0ACD-4A34-9AAE-F6E7CDE99046}" presName="outerComposite" presStyleCnt="0">
        <dgm:presLayoutVars>
          <dgm:chMax val="5"/>
          <dgm:dir/>
          <dgm:resizeHandles val="exact"/>
        </dgm:presLayoutVars>
      </dgm:prSet>
      <dgm:spPr/>
    </dgm:pt>
    <dgm:pt modelId="{73D23444-312A-F443-A3B4-333A7536A39A}" type="pres">
      <dgm:prSet presAssocID="{4D3929DB-0ACD-4A34-9AAE-F6E7CDE99046}" presName="dummyMaxCanvas" presStyleCnt="0">
        <dgm:presLayoutVars/>
      </dgm:prSet>
      <dgm:spPr/>
    </dgm:pt>
    <dgm:pt modelId="{6399A1E5-012E-9C47-AB0D-D97AE905D638}" type="pres">
      <dgm:prSet presAssocID="{4D3929DB-0ACD-4A34-9AAE-F6E7CDE99046}" presName="ThreeNodes_1" presStyleLbl="node1" presStyleIdx="0" presStyleCnt="3">
        <dgm:presLayoutVars>
          <dgm:bulletEnabled val="1"/>
        </dgm:presLayoutVars>
      </dgm:prSet>
      <dgm:spPr/>
    </dgm:pt>
    <dgm:pt modelId="{31F83B41-AD89-C840-AD1E-EEE1D9C3ABAB}" type="pres">
      <dgm:prSet presAssocID="{4D3929DB-0ACD-4A34-9AAE-F6E7CDE99046}" presName="ThreeNodes_2" presStyleLbl="node1" presStyleIdx="1" presStyleCnt="3">
        <dgm:presLayoutVars>
          <dgm:bulletEnabled val="1"/>
        </dgm:presLayoutVars>
      </dgm:prSet>
      <dgm:spPr/>
    </dgm:pt>
    <dgm:pt modelId="{91F30210-1BEC-9845-B42E-73D431E8CEA1}" type="pres">
      <dgm:prSet presAssocID="{4D3929DB-0ACD-4A34-9AAE-F6E7CDE99046}" presName="ThreeNodes_3" presStyleLbl="node1" presStyleIdx="2" presStyleCnt="3">
        <dgm:presLayoutVars>
          <dgm:bulletEnabled val="1"/>
        </dgm:presLayoutVars>
      </dgm:prSet>
      <dgm:spPr/>
    </dgm:pt>
    <dgm:pt modelId="{0A394C95-A7DC-3C46-8CC6-1FDB2D732B5F}" type="pres">
      <dgm:prSet presAssocID="{4D3929DB-0ACD-4A34-9AAE-F6E7CDE99046}" presName="ThreeConn_1-2" presStyleLbl="fgAccFollowNode1" presStyleIdx="0" presStyleCnt="2">
        <dgm:presLayoutVars>
          <dgm:bulletEnabled val="1"/>
        </dgm:presLayoutVars>
      </dgm:prSet>
      <dgm:spPr/>
    </dgm:pt>
    <dgm:pt modelId="{3A65DF76-B7AC-B44F-90E2-98E36E8E706C}" type="pres">
      <dgm:prSet presAssocID="{4D3929DB-0ACD-4A34-9AAE-F6E7CDE99046}" presName="ThreeConn_2-3" presStyleLbl="fgAccFollowNode1" presStyleIdx="1" presStyleCnt="2">
        <dgm:presLayoutVars>
          <dgm:bulletEnabled val="1"/>
        </dgm:presLayoutVars>
      </dgm:prSet>
      <dgm:spPr/>
    </dgm:pt>
    <dgm:pt modelId="{6A088558-5D72-B340-956C-D9A4E4CA367A}" type="pres">
      <dgm:prSet presAssocID="{4D3929DB-0ACD-4A34-9AAE-F6E7CDE99046}" presName="ThreeNodes_1_text" presStyleLbl="node1" presStyleIdx="2" presStyleCnt="3">
        <dgm:presLayoutVars>
          <dgm:bulletEnabled val="1"/>
        </dgm:presLayoutVars>
      </dgm:prSet>
      <dgm:spPr/>
    </dgm:pt>
    <dgm:pt modelId="{C7EF55AA-2247-9E4D-BA3F-6BF7FA55E271}" type="pres">
      <dgm:prSet presAssocID="{4D3929DB-0ACD-4A34-9AAE-F6E7CDE99046}" presName="ThreeNodes_2_text" presStyleLbl="node1" presStyleIdx="2" presStyleCnt="3">
        <dgm:presLayoutVars>
          <dgm:bulletEnabled val="1"/>
        </dgm:presLayoutVars>
      </dgm:prSet>
      <dgm:spPr/>
    </dgm:pt>
    <dgm:pt modelId="{A245449D-EDBA-854B-A278-D1389EFC4E29}" type="pres">
      <dgm:prSet presAssocID="{4D3929DB-0ACD-4A34-9AAE-F6E7CDE99046}" presName="ThreeNodes_3_text" presStyleLbl="node1" presStyleIdx="2" presStyleCnt="3">
        <dgm:presLayoutVars>
          <dgm:bulletEnabled val="1"/>
        </dgm:presLayoutVars>
      </dgm:prSet>
      <dgm:spPr/>
    </dgm:pt>
  </dgm:ptLst>
  <dgm:cxnLst>
    <dgm:cxn modelId="{E0B0D012-16B4-9644-B378-8100D1FF8EC2}" type="presOf" srcId="{4CEC02DC-F72E-41CE-9197-E0D5A5FA7FC7}" destId="{31F83B41-AD89-C840-AD1E-EEE1D9C3ABAB}" srcOrd="0" destOrd="0" presId="urn:microsoft.com/office/officeart/2005/8/layout/vProcess5"/>
    <dgm:cxn modelId="{F16A6C30-D8F0-1448-9EE4-C2E37CF1CD01}" type="presOf" srcId="{671D0539-0C5D-4847-96B7-E3093EC00D0F}" destId="{6A088558-5D72-B340-956C-D9A4E4CA367A}" srcOrd="1" destOrd="0" presId="urn:microsoft.com/office/officeart/2005/8/layout/vProcess5"/>
    <dgm:cxn modelId="{5C03E84F-6D60-6F4C-A2E1-F90A407910BD}" type="presOf" srcId="{4CEC02DC-F72E-41CE-9197-E0D5A5FA7FC7}" destId="{C7EF55AA-2247-9E4D-BA3F-6BF7FA55E271}" srcOrd="1" destOrd="0" presId="urn:microsoft.com/office/officeart/2005/8/layout/vProcess5"/>
    <dgm:cxn modelId="{44AF6F53-3F1E-E34C-B48E-E8BF80F52963}" type="presOf" srcId="{4D3929DB-0ACD-4A34-9AAE-F6E7CDE99046}" destId="{9B4707A4-0E0B-3D48-A24C-AAE3B68C125C}" srcOrd="0" destOrd="0" presId="urn:microsoft.com/office/officeart/2005/8/layout/vProcess5"/>
    <dgm:cxn modelId="{0C2A8954-EB1A-0A47-99C6-3CCD56D9DAFF}" type="presOf" srcId="{0D96A4DA-8FE9-4C06-B00F-B0C05D0394D8}" destId="{3A65DF76-B7AC-B44F-90E2-98E36E8E706C}" srcOrd="0" destOrd="0" presId="urn:microsoft.com/office/officeart/2005/8/layout/vProcess5"/>
    <dgm:cxn modelId="{9DFF4561-06A3-514F-B577-F89E1EE4C2DE}" type="presOf" srcId="{671D0539-0C5D-4847-96B7-E3093EC00D0F}" destId="{6399A1E5-012E-9C47-AB0D-D97AE905D638}" srcOrd="0" destOrd="0" presId="urn:microsoft.com/office/officeart/2005/8/layout/vProcess5"/>
    <dgm:cxn modelId="{5F088E80-5FDB-4AC2-9AF2-0F5D750B0E68}" srcId="{4D3929DB-0ACD-4A34-9AAE-F6E7CDE99046}" destId="{671D0539-0C5D-4847-96B7-E3093EC00D0F}" srcOrd="0" destOrd="0" parTransId="{1A2D55EE-F0C4-4CDB-9817-59683193946D}" sibTransId="{3C54D582-8227-42E6-B6D3-521D16A6CB1D}"/>
    <dgm:cxn modelId="{69ED2993-0498-4F04-BEAC-4CCD20B07264}" srcId="{4D3929DB-0ACD-4A34-9AAE-F6E7CDE99046}" destId="{5DFBE0EC-A4A2-438D-877A-6957DC6DC734}" srcOrd="2" destOrd="0" parTransId="{A4B34D50-7E49-4D18-A61C-0241700BB0A7}" sibTransId="{6A7A020B-4660-423E-AC4B-4027668EEDC3}"/>
    <dgm:cxn modelId="{DADE40DE-3782-F948-A66A-03AD24970701}" type="presOf" srcId="{3C54D582-8227-42E6-B6D3-521D16A6CB1D}" destId="{0A394C95-A7DC-3C46-8CC6-1FDB2D732B5F}" srcOrd="0" destOrd="0" presId="urn:microsoft.com/office/officeart/2005/8/layout/vProcess5"/>
    <dgm:cxn modelId="{58DB3AE9-B403-4FF6-A690-E085126C13E1}" srcId="{4D3929DB-0ACD-4A34-9AAE-F6E7CDE99046}" destId="{4CEC02DC-F72E-41CE-9197-E0D5A5FA7FC7}" srcOrd="1" destOrd="0" parTransId="{2A1D8AAA-DF7B-43EE-AD99-352797D71038}" sibTransId="{0D96A4DA-8FE9-4C06-B00F-B0C05D0394D8}"/>
    <dgm:cxn modelId="{09040DF8-8793-B541-B70C-74A5C9FA549D}" type="presOf" srcId="{5DFBE0EC-A4A2-438D-877A-6957DC6DC734}" destId="{91F30210-1BEC-9845-B42E-73D431E8CEA1}" srcOrd="0" destOrd="0" presId="urn:microsoft.com/office/officeart/2005/8/layout/vProcess5"/>
    <dgm:cxn modelId="{97EA16FC-9EB2-8446-8272-888915D76749}" type="presOf" srcId="{5DFBE0EC-A4A2-438D-877A-6957DC6DC734}" destId="{A245449D-EDBA-854B-A278-D1389EFC4E29}" srcOrd="1" destOrd="0" presId="urn:microsoft.com/office/officeart/2005/8/layout/vProcess5"/>
    <dgm:cxn modelId="{E5F11216-6B97-D942-9891-87C06F6277D2}" type="presParOf" srcId="{9B4707A4-0E0B-3D48-A24C-AAE3B68C125C}" destId="{73D23444-312A-F443-A3B4-333A7536A39A}" srcOrd="0" destOrd="0" presId="urn:microsoft.com/office/officeart/2005/8/layout/vProcess5"/>
    <dgm:cxn modelId="{134357D4-0C06-ED46-B479-9E5CB00BC0D7}" type="presParOf" srcId="{9B4707A4-0E0B-3D48-A24C-AAE3B68C125C}" destId="{6399A1E5-012E-9C47-AB0D-D97AE905D638}" srcOrd="1" destOrd="0" presId="urn:microsoft.com/office/officeart/2005/8/layout/vProcess5"/>
    <dgm:cxn modelId="{880EF296-2622-4442-A8D6-3E0FFA558755}" type="presParOf" srcId="{9B4707A4-0E0B-3D48-A24C-AAE3B68C125C}" destId="{31F83B41-AD89-C840-AD1E-EEE1D9C3ABAB}" srcOrd="2" destOrd="0" presId="urn:microsoft.com/office/officeart/2005/8/layout/vProcess5"/>
    <dgm:cxn modelId="{C0890694-BF0C-F247-A2D2-3ECB4F274B08}" type="presParOf" srcId="{9B4707A4-0E0B-3D48-A24C-AAE3B68C125C}" destId="{91F30210-1BEC-9845-B42E-73D431E8CEA1}" srcOrd="3" destOrd="0" presId="urn:microsoft.com/office/officeart/2005/8/layout/vProcess5"/>
    <dgm:cxn modelId="{B28417F9-F875-AD49-9D21-3B3FD04F3A4E}" type="presParOf" srcId="{9B4707A4-0E0B-3D48-A24C-AAE3B68C125C}" destId="{0A394C95-A7DC-3C46-8CC6-1FDB2D732B5F}" srcOrd="4" destOrd="0" presId="urn:microsoft.com/office/officeart/2005/8/layout/vProcess5"/>
    <dgm:cxn modelId="{FC1C58B0-1D49-B64A-B80F-E92FCF0CE213}" type="presParOf" srcId="{9B4707A4-0E0B-3D48-A24C-AAE3B68C125C}" destId="{3A65DF76-B7AC-B44F-90E2-98E36E8E706C}" srcOrd="5" destOrd="0" presId="urn:microsoft.com/office/officeart/2005/8/layout/vProcess5"/>
    <dgm:cxn modelId="{BAE7D641-EFFB-5540-BBDE-07FE08A5372A}" type="presParOf" srcId="{9B4707A4-0E0B-3D48-A24C-AAE3B68C125C}" destId="{6A088558-5D72-B340-956C-D9A4E4CA367A}" srcOrd="6" destOrd="0" presId="urn:microsoft.com/office/officeart/2005/8/layout/vProcess5"/>
    <dgm:cxn modelId="{BFBFDC1B-A7CB-3445-A5E0-C4607FF78B64}" type="presParOf" srcId="{9B4707A4-0E0B-3D48-A24C-AAE3B68C125C}" destId="{C7EF55AA-2247-9E4D-BA3F-6BF7FA55E271}" srcOrd="7" destOrd="0" presId="urn:microsoft.com/office/officeart/2005/8/layout/vProcess5"/>
    <dgm:cxn modelId="{B1A8435C-EFB7-B142-9455-A3DD1D61CBD3}" type="presParOf" srcId="{9B4707A4-0E0B-3D48-A24C-AAE3B68C125C}" destId="{A245449D-EDBA-854B-A278-D1389EFC4E2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0A8C62-2503-4E13-BA6E-6AB54EF8CEA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A0921ABC-1370-401A-9F74-54D5F57AB84F}">
      <dgm:prSet/>
      <dgm:spPr/>
      <dgm:t>
        <a:bodyPr/>
        <a:lstStyle/>
        <a:p>
          <a:r>
            <a:rPr lang="en-US" b="1" i="0"/>
            <a:t>When did </a:t>
          </a:r>
          <a:r>
            <a:rPr lang="en-US" b="1"/>
            <a:t>A</a:t>
          </a:r>
          <a:r>
            <a:rPr lang="en-US" b="1" i="0"/>
            <a:t>ustralia first record cases</a:t>
          </a:r>
          <a:r>
            <a:rPr lang="en-US" b="0" i="0"/>
            <a:t>: 25 January 2020</a:t>
          </a:r>
          <a:endParaRPr lang="en-US"/>
        </a:p>
      </dgm:t>
    </dgm:pt>
    <dgm:pt modelId="{5642E780-9263-4BD3-AB76-DC80EA6C3241}" type="parTrans" cxnId="{EB4A5D85-7F79-4359-A6F3-78E7D7BFBA9D}">
      <dgm:prSet/>
      <dgm:spPr/>
      <dgm:t>
        <a:bodyPr/>
        <a:lstStyle/>
        <a:p>
          <a:endParaRPr lang="en-US"/>
        </a:p>
      </dgm:t>
    </dgm:pt>
    <dgm:pt modelId="{A0AF6CC3-9F79-4509-B60D-03D8F0707F08}" type="sibTrans" cxnId="{EB4A5D85-7F79-4359-A6F3-78E7D7BFBA9D}">
      <dgm:prSet/>
      <dgm:spPr/>
      <dgm:t>
        <a:bodyPr/>
        <a:lstStyle/>
        <a:p>
          <a:endParaRPr lang="en-US"/>
        </a:p>
      </dgm:t>
    </dgm:pt>
    <dgm:pt modelId="{6F6219A5-145F-47F2-B9A9-6B6CDD6AA18A}">
      <dgm:prSet/>
      <dgm:spPr/>
      <dgm:t>
        <a:bodyPr/>
        <a:lstStyle/>
        <a:p>
          <a:r>
            <a:rPr lang="en-US" b="1" i="0" dirty="0"/>
            <a:t>What where the trends across all states</a:t>
          </a:r>
          <a:r>
            <a:rPr lang="en-US" b="0" i="0" dirty="0"/>
            <a:t>: As case numbers rise, a large ripple effect can be seen in retail spending</a:t>
          </a:r>
          <a:endParaRPr lang="en-US" dirty="0"/>
        </a:p>
      </dgm:t>
    </dgm:pt>
    <dgm:pt modelId="{4339DB76-39CE-42C0-8E0D-A1BF6AE40A57}" type="parTrans" cxnId="{D0059845-B06D-43A9-9BCF-06385DA25717}">
      <dgm:prSet/>
      <dgm:spPr/>
      <dgm:t>
        <a:bodyPr/>
        <a:lstStyle/>
        <a:p>
          <a:endParaRPr lang="en-US"/>
        </a:p>
      </dgm:t>
    </dgm:pt>
    <dgm:pt modelId="{D056D593-3F75-483D-98CA-F89EF77D5FFD}" type="sibTrans" cxnId="{D0059845-B06D-43A9-9BCF-06385DA25717}">
      <dgm:prSet/>
      <dgm:spPr/>
      <dgm:t>
        <a:bodyPr/>
        <a:lstStyle/>
        <a:p>
          <a:endParaRPr lang="en-US"/>
        </a:p>
      </dgm:t>
    </dgm:pt>
    <dgm:pt modelId="{BE9A3D06-745A-44C8-AA4E-27A2F03A09D6}">
      <dgm:prSet/>
      <dgm:spPr/>
      <dgm:t>
        <a:bodyPr/>
        <a:lstStyle/>
        <a:p>
          <a:r>
            <a:rPr lang="en-US" b="1" i="0" dirty="0"/>
            <a:t>Was there a difference before and after covid: </a:t>
          </a:r>
          <a:r>
            <a:rPr lang="en-US" dirty="0"/>
            <a:t>O</a:t>
          </a:r>
          <a:r>
            <a:rPr lang="en-US" b="0" i="0" dirty="0"/>
            <a:t>verall spending stayed relatively flat, but we can see outliers that correspond to covid case fluctuations</a:t>
          </a:r>
          <a:endParaRPr lang="en-US" dirty="0"/>
        </a:p>
      </dgm:t>
    </dgm:pt>
    <dgm:pt modelId="{8FDE9E3E-07BB-406C-99E8-CE1AF257B46E}" type="parTrans" cxnId="{64C832B1-B9EC-40F9-9C3F-1BC36BC620C3}">
      <dgm:prSet/>
      <dgm:spPr/>
      <dgm:t>
        <a:bodyPr/>
        <a:lstStyle/>
        <a:p>
          <a:endParaRPr lang="en-US"/>
        </a:p>
      </dgm:t>
    </dgm:pt>
    <dgm:pt modelId="{C2067025-0BCC-4DF5-88C1-B96EF4299111}" type="sibTrans" cxnId="{64C832B1-B9EC-40F9-9C3F-1BC36BC620C3}">
      <dgm:prSet/>
      <dgm:spPr/>
      <dgm:t>
        <a:bodyPr/>
        <a:lstStyle/>
        <a:p>
          <a:endParaRPr lang="en-US"/>
        </a:p>
      </dgm:t>
    </dgm:pt>
    <dgm:pt modelId="{4E12AA9B-AE86-44DB-AB38-DDE3ABA0AC9C}">
      <dgm:prSet/>
      <dgm:spPr/>
      <dgm:t>
        <a:bodyPr/>
        <a:lstStyle/>
        <a:p>
          <a:r>
            <a:rPr lang="en-US" b="1" dirty="0"/>
            <a:t>W</a:t>
          </a:r>
          <a:r>
            <a:rPr lang="en-US" b="1" i="0" dirty="0"/>
            <a:t>here certain industries more effected than others</a:t>
          </a:r>
          <a:r>
            <a:rPr lang="en-US" dirty="0"/>
            <a:t>: </a:t>
          </a:r>
          <a:r>
            <a:rPr lang="en-US" b="0" i="0" dirty="0"/>
            <a:t>Yes, clothing had a large increase, and hospitality trended a bit lower</a:t>
          </a:r>
          <a:endParaRPr lang="en-US" dirty="0"/>
        </a:p>
      </dgm:t>
    </dgm:pt>
    <dgm:pt modelId="{97B351BB-9351-4B7D-ADB2-F07BA05DBB03}" type="parTrans" cxnId="{985B8864-24FC-484C-9BBF-5A269EC12308}">
      <dgm:prSet/>
      <dgm:spPr/>
      <dgm:t>
        <a:bodyPr/>
        <a:lstStyle/>
        <a:p>
          <a:endParaRPr lang="en-US"/>
        </a:p>
      </dgm:t>
    </dgm:pt>
    <dgm:pt modelId="{2E581790-8531-4852-8A30-814C824508ED}" type="sibTrans" cxnId="{985B8864-24FC-484C-9BBF-5A269EC12308}">
      <dgm:prSet/>
      <dgm:spPr/>
      <dgm:t>
        <a:bodyPr/>
        <a:lstStyle/>
        <a:p>
          <a:endParaRPr lang="en-US"/>
        </a:p>
      </dgm:t>
    </dgm:pt>
    <dgm:pt modelId="{696FE321-1593-41B5-9CFE-4B45B1366955}">
      <dgm:prSet/>
      <dgm:spPr/>
      <dgm:t>
        <a:bodyPr/>
        <a:lstStyle/>
        <a:p>
          <a:r>
            <a:rPr lang="en-US" b="1" dirty="0" err="1"/>
            <a:t>We</a:t>
          </a:r>
          <a:r>
            <a:rPr lang="en-US" b="1" i="0" dirty="0" err="1"/>
            <a:t>ere</a:t>
          </a:r>
          <a:r>
            <a:rPr lang="en-US" b="1" i="0" dirty="0"/>
            <a:t> there differences in retail spending states and territories</a:t>
          </a:r>
          <a:r>
            <a:rPr lang="en-US" dirty="0"/>
            <a:t>:</a:t>
          </a:r>
          <a:r>
            <a:rPr lang="en-US" b="0" i="0" dirty="0"/>
            <a:t> </a:t>
          </a:r>
          <a:r>
            <a:rPr lang="en-US" dirty="0"/>
            <a:t>Y</a:t>
          </a:r>
          <a:r>
            <a:rPr lang="en-US" b="0" i="0" dirty="0"/>
            <a:t>es, states with higher covid cases experienced higher fluctuations in spending</a:t>
          </a:r>
          <a:endParaRPr lang="en-US" dirty="0"/>
        </a:p>
      </dgm:t>
    </dgm:pt>
    <dgm:pt modelId="{36A6BD02-CA2A-4CD9-8F34-95BBD8BDEA43}" type="parTrans" cxnId="{DCAF4278-13BB-440C-A303-43163D6FCF71}">
      <dgm:prSet/>
      <dgm:spPr/>
      <dgm:t>
        <a:bodyPr/>
        <a:lstStyle/>
        <a:p>
          <a:endParaRPr lang="en-US"/>
        </a:p>
      </dgm:t>
    </dgm:pt>
    <dgm:pt modelId="{C4E6EB25-F929-4956-8EE1-8064268E8E6A}" type="sibTrans" cxnId="{DCAF4278-13BB-440C-A303-43163D6FCF71}">
      <dgm:prSet/>
      <dgm:spPr/>
      <dgm:t>
        <a:bodyPr/>
        <a:lstStyle/>
        <a:p>
          <a:endParaRPr lang="en-US"/>
        </a:p>
      </dgm:t>
    </dgm:pt>
    <dgm:pt modelId="{6AD03037-0562-441E-ADA3-245514E68D53}">
      <dgm:prSet/>
      <dgm:spPr/>
      <dgm:t>
        <a:bodyPr/>
        <a:lstStyle/>
        <a:p>
          <a:r>
            <a:rPr lang="en-US" b="1" dirty="0"/>
            <a:t>What other factors that may skew the data do we take into consideration: </a:t>
          </a:r>
          <a:r>
            <a:rPr lang="en-US" dirty="0"/>
            <a:t>Use of seasonal adjusted data for retail spending</a:t>
          </a:r>
        </a:p>
      </dgm:t>
    </dgm:pt>
    <dgm:pt modelId="{307D9FDD-CECA-4F71-ABD8-6D09DDE0B6AC}" type="parTrans" cxnId="{B9F000F1-9F31-40A0-ACF7-56A9571E1FA1}">
      <dgm:prSet/>
      <dgm:spPr/>
      <dgm:t>
        <a:bodyPr/>
        <a:lstStyle/>
        <a:p>
          <a:endParaRPr lang="en-US"/>
        </a:p>
      </dgm:t>
    </dgm:pt>
    <dgm:pt modelId="{C35CF605-CB94-4749-99AC-94003E17A905}" type="sibTrans" cxnId="{B9F000F1-9F31-40A0-ACF7-56A9571E1FA1}">
      <dgm:prSet/>
      <dgm:spPr/>
      <dgm:t>
        <a:bodyPr/>
        <a:lstStyle/>
        <a:p>
          <a:endParaRPr lang="en-US"/>
        </a:p>
      </dgm:t>
    </dgm:pt>
    <dgm:pt modelId="{20BEE736-37B5-354B-B99E-005E2897E237}" type="pres">
      <dgm:prSet presAssocID="{3A0A8C62-2503-4E13-BA6E-6AB54EF8CEAA}" presName="diagram" presStyleCnt="0">
        <dgm:presLayoutVars>
          <dgm:dir/>
          <dgm:resizeHandles val="exact"/>
        </dgm:presLayoutVars>
      </dgm:prSet>
      <dgm:spPr/>
    </dgm:pt>
    <dgm:pt modelId="{F36A4B36-744A-CA49-A509-D50A3E443936}" type="pres">
      <dgm:prSet presAssocID="{A0921ABC-1370-401A-9F74-54D5F57AB84F}" presName="node" presStyleLbl="node1" presStyleIdx="0" presStyleCnt="6">
        <dgm:presLayoutVars>
          <dgm:bulletEnabled val="1"/>
        </dgm:presLayoutVars>
      </dgm:prSet>
      <dgm:spPr/>
    </dgm:pt>
    <dgm:pt modelId="{4EC000FF-C312-234B-9075-E163B995EBF8}" type="pres">
      <dgm:prSet presAssocID="{A0AF6CC3-9F79-4509-B60D-03D8F0707F08}" presName="sibTrans" presStyleCnt="0"/>
      <dgm:spPr/>
    </dgm:pt>
    <dgm:pt modelId="{1C70856F-0C2D-FA42-9D3C-A26B94A9DA71}" type="pres">
      <dgm:prSet presAssocID="{6F6219A5-145F-47F2-B9A9-6B6CDD6AA18A}" presName="node" presStyleLbl="node1" presStyleIdx="1" presStyleCnt="6">
        <dgm:presLayoutVars>
          <dgm:bulletEnabled val="1"/>
        </dgm:presLayoutVars>
      </dgm:prSet>
      <dgm:spPr/>
    </dgm:pt>
    <dgm:pt modelId="{43FF6ED7-8A89-3D40-B134-DF7553101278}" type="pres">
      <dgm:prSet presAssocID="{D056D593-3F75-483D-98CA-F89EF77D5FFD}" presName="sibTrans" presStyleCnt="0"/>
      <dgm:spPr/>
    </dgm:pt>
    <dgm:pt modelId="{6936B348-530E-D14E-BF41-D1371CB4C32C}" type="pres">
      <dgm:prSet presAssocID="{BE9A3D06-745A-44C8-AA4E-27A2F03A09D6}" presName="node" presStyleLbl="node1" presStyleIdx="2" presStyleCnt="6">
        <dgm:presLayoutVars>
          <dgm:bulletEnabled val="1"/>
        </dgm:presLayoutVars>
      </dgm:prSet>
      <dgm:spPr/>
    </dgm:pt>
    <dgm:pt modelId="{20CAD2BD-A6B3-2A4B-BAC0-A6F16E548747}" type="pres">
      <dgm:prSet presAssocID="{C2067025-0BCC-4DF5-88C1-B96EF4299111}" presName="sibTrans" presStyleCnt="0"/>
      <dgm:spPr/>
    </dgm:pt>
    <dgm:pt modelId="{658FC77A-7183-7E4A-974D-36F24C7419B1}" type="pres">
      <dgm:prSet presAssocID="{4E12AA9B-AE86-44DB-AB38-DDE3ABA0AC9C}" presName="node" presStyleLbl="node1" presStyleIdx="3" presStyleCnt="6">
        <dgm:presLayoutVars>
          <dgm:bulletEnabled val="1"/>
        </dgm:presLayoutVars>
      </dgm:prSet>
      <dgm:spPr/>
    </dgm:pt>
    <dgm:pt modelId="{5A327EF1-B4B0-654B-8AA4-1D78F0311626}" type="pres">
      <dgm:prSet presAssocID="{2E581790-8531-4852-8A30-814C824508ED}" presName="sibTrans" presStyleCnt="0"/>
      <dgm:spPr/>
    </dgm:pt>
    <dgm:pt modelId="{594F18BD-67A9-4E42-B25A-6D81789976AB}" type="pres">
      <dgm:prSet presAssocID="{696FE321-1593-41B5-9CFE-4B45B1366955}" presName="node" presStyleLbl="node1" presStyleIdx="4" presStyleCnt="6">
        <dgm:presLayoutVars>
          <dgm:bulletEnabled val="1"/>
        </dgm:presLayoutVars>
      </dgm:prSet>
      <dgm:spPr/>
    </dgm:pt>
    <dgm:pt modelId="{940F710A-A460-044E-90B1-A1BF13C9AB54}" type="pres">
      <dgm:prSet presAssocID="{C4E6EB25-F929-4956-8EE1-8064268E8E6A}" presName="sibTrans" presStyleCnt="0"/>
      <dgm:spPr/>
    </dgm:pt>
    <dgm:pt modelId="{E5D6700C-44C9-044D-9FC9-7C7B8AEF69E9}" type="pres">
      <dgm:prSet presAssocID="{6AD03037-0562-441E-ADA3-245514E68D53}" presName="node" presStyleLbl="node1" presStyleIdx="5" presStyleCnt="6">
        <dgm:presLayoutVars>
          <dgm:bulletEnabled val="1"/>
        </dgm:presLayoutVars>
      </dgm:prSet>
      <dgm:spPr/>
    </dgm:pt>
  </dgm:ptLst>
  <dgm:cxnLst>
    <dgm:cxn modelId="{FF78C203-89BF-CB42-A2E3-03C8BB1A5115}" type="presOf" srcId="{6F6219A5-145F-47F2-B9A9-6B6CDD6AA18A}" destId="{1C70856F-0C2D-FA42-9D3C-A26B94A9DA71}" srcOrd="0" destOrd="0" presId="urn:microsoft.com/office/officeart/2005/8/layout/default"/>
    <dgm:cxn modelId="{D0059845-B06D-43A9-9BCF-06385DA25717}" srcId="{3A0A8C62-2503-4E13-BA6E-6AB54EF8CEAA}" destId="{6F6219A5-145F-47F2-B9A9-6B6CDD6AA18A}" srcOrd="1" destOrd="0" parTransId="{4339DB76-39CE-42C0-8E0D-A1BF6AE40A57}" sibTransId="{D056D593-3F75-483D-98CA-F89EF77D5FFD}"/>
    <dgm:cxn modelId="{1F87DB51-05F6-D948-BA80-D8DB0457B05F}" type="presOf" srcId="{6AD03037-0562-441E-ADA3-245514E68D53}" destId="{E5D6700C-44C9-044D-9FC9-7C7B8AEF69E9}" srcOrd="0" destOrd="0" presId="urn:microsoft.com/office/officeart/2005/8/layout/default"/>
    <dgm:cxn modelId="{985B8864-24FC-484C-9BBF-5A269EC12308}" srcId="{3A0A8C62-2503-4E13-BA6E-6AB54EF8CEAA}" destId="{4E12AA9B-AE86-44DB-AB38-DDE3ABA0AC9C}" srcOrd="3" destOrd="0" parTransId="{97B351BB-9351-4B7D-ADB2-F07BA05DBB03}" sibTransId="{2E581790-8531-4852-8A30-814C824508ED}"/>
    <dgm:cxn modelId="{DCAF4278-13BB-440C-A303-43163D6FCF71}" srcId="{3A0A8C62-2503-4E13-BA6E-6AB54EF8CEAA}" destId="{696FE321-1593-41B5-9CFE-4B45B1366955}" srcOrd="4" destOrd="0" parTransId="{36A6BD02-CA2A-4CD9-8F34-95BBD8BDEA43}" sibTransId="{C4E6EB25-F929-4956-8EE1-8064268E8E6A}"/>
    <dgm:cxn modelId="{EB4A5D85-7F79-4359-A6F3-78E7D7BFBA9D}" srcId="{3A0A8C62-2503-4E13-BA6E-6AB54EF8CEAA}" destId="{A0921ABC-1370-401A-9F74-54D5F57AB84F}" srcOrd="0" destOrd="0" parTransId="{5642E780-9263-4BD3-AB76-DC80EA6C3241}" sibTransId="{A0AF6CC3-9F79-4509-B60D-03D8F0707F08}"/>
    <dgm:cxn modelId="{18E9A78A-3F8B-9F4B-995B-AB26B650A557}" type="presOf" srcId="{BE9A3D06-745A-44C8-AA4E-27A2F03A09D6}" destId="{6936B348-530E-D14E-BF41-D1371CB4C32C}" srcOrd="0" destOrd="0" presId="urn:microsoft.com/office/officeart/2005/8/layout/default"/>
    <dgm:cxn modelId="{64C832B1-B9EC-40F9-9C3F-1BC36BC620C3}" srcId="{3A0A8C62-2503-4E13-BA6E-6AB54EF8CEAA}" destId="{BE9A3D06-745A-44C8-AA4E-27A2F03A09D6}" srcOrd="2" destOrd="0" parTransId="{8FDE9E3E-07BB-406C-99E8-CE1AF257B46E}" sibTransId="{C2067025-0BCC-4DF5-88C1-B96EF4299111}"/>
    <dgm:cxn modelId="{040019C4-9266-0848-9732-2CD9C2660B64}" type="presOf" srcId="{A0921ABC-1370-401A-9F74-54D5F57AB84F}" destId="{F36A4B36-744A-CA49-A509-D50A3E443936}" srcOrd="0" destOrd="0" presId="urn:microsoft.com/office/officeart/2005/8/layout/default"/>
    <dgm:cxn modelId="{3141FED4-D742-4C4E-8803-7652C075963E}" type="presOf" srcId="{696FE321-1593-41B5-9CFE-4B45B1366955}" destId="{594F18BD-67A9-4E42-B25A-6D81789976AB}" srcOrd="0" destOrd="0" presId="urn:microsoft.com/office/officeart/2005/8/layout/default"/>
    <dgm:cxn modelId="{CEA3C6DF-BB56-074F-8509-1785A1FA6417}" type="presOf" srcId="{3A0A8C62-2503-4E13-BA6E-6AB54EF8CEAA}" destId="{20BEE736-37B5-354B-B99E-005E2897E237}" srcOrd="0" destOrd="0" presId="urn:microsoft.com/office/officeart/2005/8/layout/default"/>
    <dgm:cxn modelId="{026495EF-8FE6-BE4E-A514-B46CE4BA7442}" type="presOf" srcId="{4E12AA9B-AE86-44DB-AB38-DDE3ABA0AC9C}" destId="{658FC77A-7183-7E4A-974D-36F24C7419B1}" srcOrd="0" destOrd="0" presId="urn:microsoft.com/office/officeart/2005/8/layout/default"/>
    <dgm:cxn modelId="{B9F000F1-9F31-40A0-ACF7-56A9571E1FA1}" srcId="{3A0A8C62-2503-4E13-BA6E-6AB54EF8CEAA}" destId="{6AD03037-0562-441E-ADA3-245514E68D53}" srcOrd="5" destOrd="0" parTransId="{307D9FDD-CECA-4F71-ABD8-6D09DDE0B6AC}" sibTransId="{C35CF605-CB94-4749-99AC-94003E17A905}"/>
    <dgm:cxn modelId="{D336FAFE-B3C7-DB46-A5D2-5ECAD764A195}" type="presParOf" srcId="{20BEE736-37B5-354B-B99E-005E2897E237}" destId="{F36A4B36-744A-CA49-A509-D50A3E443936}" srcOrd="0" destOrd="0" presId="urn:microsoft.com/office/officeart/2005/8/layout/default"/>
    <dgm:cxn modelId="{9C85A1EB-465C-C044-9B79-E58A2E336862}" type="presParOf" srcId="{20BEE736-37B5-354B-B99E-005E2897E237}" destId="{4EC000FF-C312-234B-9075-E163B995EBF8}" srcOrd="1" destOrd="0" presId="urn:microsoft.com/office/officeart/2005/8/layout/default"/>
    <dgm:cxn modelId="{7067DAE4-D3AA-4141-9764-BAFDC42010DB}" type="presParOf" srcId="{20BEE736-37B5-354B-B99E-005E2897E237}" destId="{1C70856F-0C2D-FA42-9D3C-A26B94A9DA71}" srcOrd="2" destOrd="0" presId="urn:microsoft.com/office/officeart/2005/8/layout/default"/>
    <dgm:cxn modelId="{CFA06C88-FB2D-E440-8E2D-793831B2EF69}" type="presParOf" srcId="{20BEE736-37B5-354B-B99E-005E2897E237}" destId="{43FF6ED7-8A89-3D40-B134-DF7553101278}" srcOrd="3" destOrd="0" presId="urn:microsoft.com/office/officeart/2005/8/layout/default"/>
    <dgm:cxn modelId="{D186848B-A247-004A-969C-6C39CA9F8DEB}" type="presParOf" srcId="{20BEE736-37B5-354B-B99E-005E2897E237}" destId="{6936B348-530E-D14E-BF41-D1371CB4C32C}" srcOrd="4" destOrd="0" presId="urn:microsoft.com/office/officeart/2005/8/layout/default"/>
    <dgm:cxn modelId="{55510765-CAC6-704C-A21A-B4E6D4AA958C}" type="presParOf" srcId="{20BEE736-37B5-354B-B99E-005E2897E237}" destId="{20CAD2BD-A6B3-2A4B-BAC0-A6F16E548747}" srcOrd="5" destOrd="0" presId="urn:microsoft.com/office/officeart/2005/8/layout/default"/>
    <dgm:cxn modelId="{869B8BC7-B785-0248-80C1-BD20C01E2FD5}" type="presParOf" srcId="{20BEE736-37B5-354B-B99E-005E2897E237}" destId="{658FC77A-7183-7E4A-974D-36F24C7419B1}" srcOrd="6" destOrd="0" presId="urn:microsoft.com/office/officeart/2005/8/layout/default"/>
    <dgm:cxn modelId="{0E609494-ADBF-484B-912A-44188EF63850}" type="presParOf" srcId="{20BEE736-37B5-354B-B99E-005E2897E237}" destId="{5A327EF1-B4B0-654B-8AA4-1D78F0311626}" srcOrd="7" destOrd="0" presId="urn:microsoft.com/office/officeart/2005/8/layout/default"/>
    <dgm:cxn modelId="{14DCF8F9-EC44-834D-8E94-AE7B3836F544}" type="presParOf" srcId="{20BEE736-37B5-354B-B99E-005E2897E237}" destId="{594F18BD-67A9-4E42-B25A-6D81789976AB}" srcOrd="8" destOrd="0" presId="urn:microsoft.com/office/officeart/2005/8/layout/default"/>
    <dgm:cxn modelId="{3CE5136D-E373-7341-B92B-552B82365BB6}" type="presParOf" srcId="{20BEE736-37B5-354B-B99E-005E2897E237}" destId="{940F710A-A460-044E-90B1-A1BF13C9AB54}" srcOrd="9" destOrd="0" presId="urn:microsoft.com/office/officeart/2005/8/layout/default"/>
    <dgm:cxn modelId="{B07CB4A2-C644-4D40-8CCA-9F329CB8C05D}" type="presParOf" srcId="{20BEE736-37B5-354B-B99E-005E2897E237}" destId="{E5D6700C-44C9-044D-9FC9-7C7B8AEF69E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91C0E-3FAF-294D-98D3-BC8D7CFA3C03}">
      <dsp:nvSpPr>
        <dsp:cNvPr id="0" name=""/>
        <dsp:cNvSpPr/>
      </dsp:nvSpPr>
      <dsp:spPr>
        <a:xfrm>
          <a:off x="8" y="762001"/>
          <a:ext cx="3303782" cy="1775752"/>
        </a:xfrm>
        <a:prstGeom prst="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dirty="0"/>
            <a:t>When did Australia officially record COVID cases?</a:t>
          </a:r>
          <a:endParaRPr lang="en-US" sz="2400" kern="1200" dirty="0"/>
        </a:p>
      </dsp:txBody>
      <dsp:txXfrm>
        <a:off x="8" y="762001"/>
        <a:ext cx="3303782" cy="1775752"/>
      </dsp:txXfrm>
    </dsp:sp>
    <dsp:sp modelId="{EC4C2AF4-0005-EA4D-B0D7-4C1B9680D53F}">
      <dsp:nvSpPr>
        <dsp:cNvPr id="0" name=""/>
        <dsp:cNvSpPr/>
      </dsp:nvSpPr>
      <dsp:spPr>
        <a:xfrm>
          <a:off x="3546328" y="762001"/>
          <a:ext cx="3327672" cy="1755573"/>
        </a:xfrm>
        <a:prstGeom prst="rect">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AU" sz="2400" kern="1200" dirty="0"/>
            <a:t>What where the trends in COVID cases across all states?</a:t>
          </a:r>
          <a:endParaRPr lang="en-US" sz="2400" kern="1200" dirty="0"/>
        </a:p>
      </dsp:txBody>
      <dsp:txXfrm>
        <a:off x="3546328" y="762001"/>
        <a:ext cx="3327672" cy="1755573"/>
      </dsp:txXfrm>
    </dsp:sp>
    <dsp:sp modelId="{F4457052-92F5-4DEC-8BCE-A30559EBDC32}">
      <dsp:nvSpPr>
        <dsp:cNvPr id="0" name=""/>
        <dsp:cNvSpPr/>
      </dsp:nvSpPr>
      <dsp:spPr>
        <a:xfrm>
          <a:off x="7094724" y="762001"/>
          <a:ext cx="3346563" cy="1716892"/>
        </a:xfrm>
        <a:prstGeom prst="rect">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Was there a difference in spending before and after COVID?</a:t>
          </a:r>
        </a:p>
      </dsp:txBody>
      <dsp:txXfrm>
        <a:off x="7094724" y="762001"/>
        <a:ext cx="3346563" cy="1716892"/>
      </dsp:txXfrm>
    </dsp:sp>
    <dsp:sp modelId="{D6357888-A125-46B4-8428-AFA3701ADE09}">
      <dsp:nvSpPr>
        <dsp:cNvPr id="0" name=""/>
        <dsp:cNvSpPr/>
      </dsp:nvSpPr>
      <dsp:spPr>
        <a:xfrm>
          <a:off x="0" y="2703320"/>
          <a:ext cx="3290863" cy="1739409"/>
        </a:xfrm>
        <a:prstGeom prst="rect">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If yes, where certain industries more affected than others? </a:t>
          </a:r>
        </a:p>
      </dsp:txBody>
      <dsp:txXfrm>
        <a:off x="0" y="2703320"/>
        <a:ext cx="3290863" cy="1739409"/>
      </dsp:txXfrm>
    </dsp:sp>
    <dsp:sp modelId="{58C8071B-D2F4-47FA-BCF6-D28B89FF30ED}">
      <dsp:nvSpPr>
        <dsp:cNvPr id="0" name=""/>
        <dsp:cNvSpPr/>
      </dsp:nvSpPr>
      <dsp:spPr>
        <a:xfrm>
          <a:off x="3567634" y="2702430"/>
          <a:ext cx="3322928" cy="1661184"/>
        </a:xfrm>
        <a:prstGeom prst="rect">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Where there differences in retail spending across the different states and territories?</a:t>
          </a:r>
        </a:p>
      </dsp:txBody>
      <dsp:txXfrm>
        <a:off x="3567634" y="2702430"/>
        <a:ext cx="3322928" cy="1661184"/>
      </dsp:txXfrm>
    </dsp:sp>
    <dsp:sp modelId="{73E7666A-9C1F-4F7A-BFCD-3F0EB1DD21BB}">
      <dsp:nvSpPr>
        <dsp:cNvPr id="0" name=""/>
        <dsp:cNvSpPr/>
      </dsp:nvSpPr>
      <dsp:spPr>
        <a:xfrm>
          <a:off x="7137378" y="2726866"/>
          <a:ext cx="3329239" cy="1638845"/>
        </a:xfrm>
        <a:prstGeom prst="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What other factors that may skew the data do we take into consideration?</a:t>
          </a:r>
        </a:p>
      </dsp:txBody>
      <dsp:txXfrm>
        <a:off x="7137378" y="2726866"/>
        <a:ext cx="3329239" cy="1638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9A1E5-012E-9C47-AB0D-D97AE905D638}">
      <dsp:nvSpPr>
        <dsp:cNvPr id="0" name=""/>
        <dsp:cNvSpPr/>
      </dsp:nvSpPr>
      <dsp:spPr>
        <a:xfrm>
          <a:off x="0" y="0"/>
          <a:ext cx="8454147" cy="1074420"/>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a:t>Nearly flat linear regression plots indicated very little change over time to our seasonally adjusted sales data. </a:t>
          </a:r>
          <a:endParaRPr lang="en-US" sz="2300" kern="1200"/>
        </a:p>
      </dsp:txBody>
      <dsp:txXfrm>
        <a:off x="31469" y="31469"/>
        <a:ext cx="7294763" cy="1011482"/>
      </dsp:txXfrm>
    </dsp:sp>
    <dsp:sp modelId="{31F83B41-AD89-C840-AD1E-EEE1D9C3ABAB}">
      <dsp:nvSpPr>
        <dsp:cNvPr id="0" name=""/>
        <dsp:cNvSpPr/>
      </dsp:nvSpPr>
      <dsp:spPr>
        <a:xfrm>
          <a:off x="745954" y="1253489"/>
          <a:ext cx="8454147" cy="1074420"/>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a:t>But if we look closely, we can see that all the graphs have outliers.</a:t>
          </a:r>
          <a:endParaRPr lang="en-US" sz="2300" kern="1200"/>
        </a:p>
      </dsp:txBody>
      <dsp:txXfrm>
        <a:off x="777423" y="1284958"/>
        <a:ext cx="6946882" cy="1011482"/>
      </dsp:txXfrm>
    </dsp:sp>
    <dsp:sp modelId="{91F30210-1BEC-9845-B42E-73D431E8CEA1}">
      <dsp:nvSpPr>
        <dsp:cNvPr id="0" name=""/>
        <dsp:cNvSpPr/>
      </dsp:nvSpPr>
      <dsp:spPr>
        <a:xfrm>
          <a:off x="1491908" y="2506979"/>
          <a:ext cx="8454147" cy="1074420"/>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a:t>Could this have something to do with COVID cases?</a:t>
          </a:r>
          <a:endParaRPr lang="en-US" sz="2300" kern="1200"/>
        </a:p>
      </dsp:txBody>
      <dsp:txXfrm>
        <a:off x="1523377" y="2538448"/>
        <a:ext cx="6946882" cy="1011482"/>
      </dsp:txXfrm>
    </dsp:sp>
    <dsp:sp modelId="{0A394C95-A7DC-3C46-8CC6-1FDB2D732B5F}">
      <dsp:nvSpPr>
        <dsp:cNvPr id="0" name=""/>
        <dsp:cNvSpPr/>
      </dsp:nvSpPr>
      <dsp:spPr>
        <a:xfrm>
          <a:off x="7755774" y="814768"/>
          <a:ext cx="698373" cy="698373"/>
        </a:xfrm>
        <a:prstGeom prst="downArrow">
          <a:avLst>
            <a:gd name="adj1" fmla="val 55000"/>
            <a:gd name="adj2" fmla="val 45000"/>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7912908" y="814768"/>
        <a:ext cx="384105" cy="525526"/>
      </dsp:txXfrm>
    </dsp:sp>
    <dsp:sp modelId="{3A65DF76-B7AC-B44F-90E2-98E36E8E706C}">
      <dsp:nvSpPr>
        <dsp:cNvPr id="0" name=""/>
        <dsp:cNvSpPr/>
      </dsp:nvSpPr>
      <dsp:spPr>
        <a:xfrm>
          <a:off x="8501728" y="2061095"/>
          <a:ext cx="698373" cy="698373"/>
        </a:xfrm>
        <a:prstGeom prst="downArrow">
          <a:avLst>
            <a:gd name="adj1" fmla="val 55000"/>
            <a:gd name="adj2" fmla="val 45000"/>
          </a:avLst>
        </a:prstGeom>
        <a:solidFill>
          <a:schemeClr val="accent3">
            <a:tint val="40000"/>
            <a:alpha val="90000"/>
            <a:hueOff val="0"/>
            <a:satOff val="0"/>
            <a:lumOff val="0"/>
            <a:alphaOff val="0"/>
          </a:schemeClr>
        </a:solidFill>
        <a:ln w="34925"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658862" y="2061095"/>
        <a:ext cx="384105" cy="5255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6A4B36-744A-CA49-A509-D50A3E443936}">
      <dsp:nvSpPr>
        <dsp:cNvPr id="0" name=""/>
        <dsp:cNvSpPr/>
      </dsp:nvSpPr>
      <dsp:spPr>
        <a:xfrm>
          <a:off x="397549" y="1960"/>
          <a:ext cx="2751906" cy="1651143"/>
        </a:xfrm>
        <a:prstGeom prst="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a:t>When did </a:t>
          </a:r>
          <a:r>
            <a:rPr lang="en-US" sz="1700" b="1" kern="1200"/>
            <a:t>A</a:t>
          </a:r>
          <a:r>
            <a:rPr lang="en-US" sz="1700" b="1" i="0" kern="1200"/>
            <a:t>ustralia first record cases</a:t>
          </a:r>
          <a:r>
            <a:rPr lang="en-US" sz="1700" b="0" i="0" kern="1200"/>
            <a:t>: 25 January 2020</a:t>
          </a:r>
          <a:endParaRPr lang="en-US" sz="1700" kern="1200"/>
        </a:p>
      </dsp:txBody>
      <dsp:txXfrm>
        <a:off x="397549" y="1960"/>
        <a:ext cx="2751906" cy="1651143"/>
      </dsp:txXfrm>
    </dsp:sp>
    <dsp:sp modelId="{1C70856F-0C2D-FA42-9D3C-A26B94A9DA71}">
      <dsp:nvSpPr>
        <dsp:cNvPr id="0" name=""/>
        <dsp:cNvSpPr/>
      </dsp:nvSpPr>
      <dsp:spPr>
        <a:xfrm>
          <a:off x="3424646" y="1960"/>
          <a:ext cx="2751906" cy="1651143"/>
        </a:xfrm>
        <a:prstGeom prst="rect">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dirty="0"/>
            <a:t>What where the trends across all states</a:t>
          </a:r>
          <a:r>
            <a:rPr lang="en-US" sz="1700" b="0" i="0" kern="1200" dirty="0"/>
            <a:t>: As case numbers rise, a large ripple effect can be seen in retail spending</a:t>
          </a:r>
          <a:endParaRPr lang="en-US" sz="1700" kern="1200" dirty="0"/>
        </a:p>
      </dsp:txBody>
      <dsp:txXfrm>
        <a:off x="3424646" y="1960"/>
        <a:ext cx="2751906" cy="1651143"/>
      </dsp:txXfrm>
    </dsp:sp>
    <dsp:sp modelId="{6936B348-530E-D14E-BF41-D1371CB4C32C}">
      <dsp:nvSpPr>
        <dsp:cNvPr id="0" name=""/>
        <dsp:cNvSpPr/>
      </dsp:nvSpPr>
      <dsp:spPr>
        <a:xfrm>
          <a:off x="6451743" y="1960"/>
          <a:ext cx="2751906" cy="1651143"/>
        </a:xfrm>
        <a:prstGeom prst="rect">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dirty="0"/>
            <a:t>Was there a difference before and after covid: </a:t>
          </a:r>
          <a:r>
            <a:rPr lang="en-US" sz="1700" kern="1200" dirty="0"/>
            <a:t>O</a:t>
          </a:r>
          <a:r>
            <a:rPr lang="en-US" sz="1700" b="0" i="0" kern="1200" dirty="0"/>
            <a:t>verall spending stayed relatively flat, but we can see outliers that correspond to covid case fluctuations</a:t>
          </a:r>
          <a:endParaRPr lang="en-US" sz="1700" kern="1200" dirty="0"/>
        </a:p>
      </dsp:txBody>
      <dsp:txXfrm>
        <a:off x="6451743" y="1960"/>
        <a:ext cx="2751906" cy="1651143"/>
      </dsp:txXfrm>
    </dsp:sp>
    <dsp:sp modelId="{658FC77A-7183-7E4A-974D-36F24C7419B1}">
      <dsp:nvSpPr>
        <dsp:cNvPr id="0" name=""/>
        <dsp:cNvSpPr/>
      </dsp:nvSpPr>
      <dsp:spPr>
        <a:xfrm>
          <a:off x="397549" y="1928295"/>
          <a:ext cx="2751906" cy="1651143"/>
        </a:xfrm>
        <a:prstGeom prst="rect">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W</a:t>
          </a:r>
          <a:r>
            <a:rPr lang="en-US" sz="1700" b="1" i="0" kern="1200" dirty="0"/>
            <a:t>here certain industries more effected than others</a:t>
          </a:r>
          <a:r>
            <a:rPr lang="en-US" sz="1700" kern="1200" dirty="0"/>
            <a:t>: </a:t>
          </a:r>
          <a:r>
            <a:rPr lang="en-US" sz="1700" b="0" i="0" kern="1200" dirty="0"/>
            <a:t>Yes, clothing had a large increase, and hospitality trended a bit lower</a:t>
          </a:r>
          <a:endParaRPr lang="en-US" sz="1700" kern="1200" dirty="0"/>
        </a:p>
      </dsp:txBody>
      <dsp:txXfrm>
        <a:off x="397549" y="1928295"/>
        <a:ext cx="2751906" cy="1651143"/>
      </dsp:txXfrm>
    </dsp:sp>
    <dsp:sp modelId="{594F18BD-67A9-4E42-B25A-6D81789976AB}">
      <dsp:nvSpPr>
        <dsp:cNvPr id="0" name=""/>
        <dsp:cNvSpPr/>
      </dsp:nvSpPr>
      <dsp:spPr>
        <a:xfrm>
          <a:off x="3424646" y="1928295"/>
          <a:ext cx="2751906" cy="1651143"/>
        </a:xfrm>
        <a:prstGeom prst="rect">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err="1"/>
            <a:t>We</a:t>
          </a:r>
          <a:r>
            <a:rPr lang="en-US" sz="1700" b="1" i="0" kern="1200" dirty="0" err="1"/>
            <a:t>ere</a:t>
          </a:r>
          <a:r>
            <a:rPr lang="en-US" sz="1700" b="1" i="0" kern="1200" dirty="0"/>
            <a:t> there differences in retail spending states and territories</a:t>
          </a:r>
          <a:r>
            <a:rPr lang="en-US" sz="1700" kern="1200" dirty="0"/>
            <a:t>:</a:t>
          </a:r>
          <a:r>
            <a:rPr lang="en-US" sz="1700" b="0" i="0" kern="1200" dirty="0"/>
            <a:t> </a:t>
          </a:r>
          <a:r>
            <a:rPr lang="en-US" sz="1700" kern="1200" dirty="0"/>
            <a:t>Y</a:t>
          </a:r>
          <a:r>
            <a:rPr lang="en-US" sz="1700" b="0" i="0" kern="1200" dirty="0"/>
            <a:t>es, states with higher covid cases experienced higher fluctuations in spending</a:t>
          </a:r>
          <a:endParaRPr lang="en-US" sz="1700" kern="1200" dirty="0"/>
        </a:p>
      </dsp:txBody>
      <dsp:txXfrm>
        <a:off x="3424646" y="1928295"/>
        <a:ext cx="2751906" cy="1651143"/>
      </dsp:txXfrm>
    </dsp:sp>
    <dsp:sp modelId="{E5D6700C-44C9-044D-9FC9-7C7B8AEF69E9}">
      <dsp:nvSpPr>
        <dsp:cNvPr id="0" name=""/>
        <dsp:cNvSpPr/>
      </dsp:nvSpPr>
      <dsp:spPr>
        <a:xfrm>
          <a:off x="6451743" y="1928295"/>
          <a:ext cx="2751906" cy="1651143"/>
        </a:xfrm>
        <a:prstGeom prst="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What other factors that may skew the data do we take into consideration: </a:t>
          </a:r>
          <a:r>
            <a:rPr lang="en-US" sz="1700" kern="1200" dirty="0"/>
            <a:t>Use of seasonal adjusted data for retail spending</a:t>
          </a:r>
        </a:p>
      </dsp:txBody>
      <dsp:txXfrm>
        <a:off x="6451743" y="1928295"/>
        <a:ext cx="2751906" cy="16511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2/12/22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2/12/22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2/12/22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2/12/22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2/12/22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2/12/22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2/12/22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2/12/22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2/12/22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aph.gov.au/About_Parliament/Parliamentary_Departments/Parliamentary_Library/pubs/rp/rp2021/Chronologies/COVID-19StateTerritoryGovernmentAnnouncement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www.abs.gov.au/statistics/industry/retail-and-wholesale-trade/retail-trade-australia/latest-release" TargetMode="External"/><Relationship Id="rId2" Type="http://schemas.openxmlformats.org/officeDocument/2006/relationships/hyperlink" Target="https://www.covid19data.com.a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AD2C-AE53-684B-90BE-441E25F59D68}"/>
              </a:ext>
            </a:extLst>
          </p:cNvPr>
          <p:cNvSpPr>
            <a:spLocks noGrp="1"/>
          </p:cNvSpPr>
          <p:nvPr>
            <p:ph type="ctrTitle"/>
          </p:nvPr>
        </p:nvSpPr>
        <p:spPr/>
        <p:txBody>
          <a:bodyPr/>
          <a:lstStyle/>
          <a:p>
            <a:r>
              <a:rPr lang="en-US" dirty="0"/>
              <a:t>Retail spending and COVID-19</a:t>
            </a:r>
          </a:p>
        </p:txBody>
      </p:sp>
      <p:sp>
        <p:nvSpPr>
          <p:cNvPr id="3" name="Subtitle 2">
            <a:extLst>
              <a:ext uri="{FF2B5EF4-FFF2-40B4-BE49-F238E27FC236}">
                <a16:creationId xmlns:a16="http://schemas.microsoft.com/office/drawing/2014/main" id="{6414FDE9-E1F9-254F-B608-4A71C513B538}"/>
              </a:ext>
            </a:extLst>
          </p:cNvPr>
          <p:cNvSpPr>
            <a:spLocks noGrp="1"/>
          </p:cNvSpPr>
          <p:nvPr>
            <p:ph type="subTitle" idx="1"/>
          </p:nvPr>
        </p:nvSpPr>
        <p:spPr/>
        <p:txBody>
          <a:bodyPr>
            <a:normAutofit fontScale="92500" lnSpcReduction="10000"/>
          </a:bodyPr>
          <a:lstStyle/>
          <a:p>
            <a:r>
              <a:rPr lang="en-US" dirty="0"/>
              <a:t>A love story in data</a:t>
            </a:r>
          </a:p>
          <a:p>
            <a:endParaRPr lang="en-US" dirty="0"/>
          </a:p>
          <a:p>
            <a:r>
              <a:rPr lang="en-US" dirty="0"/>
              <a:t>By </a:t>
            </a:r>
            <a:r>
              <a:rPr lang="en-AU" sz="2000" dirty="0"/>
              <a:t>Adam Van </a:t>
            </a:r>
            <a:r>
              <a:rPr lang="en-AU" sz="2000" dirty="0" err="1"/>
              <a:t>Geleuken</a:t>
            </a:r>
            <a:r>
              <a:rPr lang="en-AU" sz="2000" dirty="0"/>
              <a:t>, Jacque De </a:t>
            </a:r>
            <a:r>
              <a:rPr lang="en-AU" sz="2000" dirty="0" err="1"/>
              <a:t>Micheli</a:t>
            </a:r>
            <a:r>
              <a:rPr lang="en-AU" sz="2000" dirty="0"/>
              <a:t> and Masi Mapiye</a:t>
            </a:r>
          </a:p>
          <a:p>
            <a:endParaRPr lang="en-US" dirty="0"/>
          </a:p>
        </p:txBody>
      </p:sp>
    </p:spTree>
    <p:extLst>
      <p:ext uri="{BB962C8B-B14F-4D97-AF65-F5344CB8AC3E}">
        <p14:creationId xmlns:p14="http://schemas.microsoft.com/office/powerpoint/2010/main" val="221363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0FA90-8BFB-8347-BAF6-5B86932C375F}"/>
              </a:ext>
            </a:extLst>
          </p:cNvPr>
          <p:cNvSpPr>
            <a:spLocks noGrp="1"/>
          </p:cNvSpPr>
          <p:nvPr>
            <p:ph type="title"/>
          </p:nvPr>
        </p:nvSpPr>
        <p:spPr>
          <a:xfrm>
            <a:off x="643467" y="685800"/>
            <a:ext cx="10905066" cy="1485900"/>
          </a:xfrm>
          <a:noFill/>
        </p:spPr>
        <p:txBody>
          <a:bodyPr>
            <a:normAutofit/>
          </a:bodyPr>
          <a:lstStyle/>
          <a:p>
            <a:pPr algn="ctr"/>
            <a:r>
              <a:rPr lang="en-US"/>
              <a:t>Not much to see there!</a:t>
            </a:r>
          </a:p>
        </p:txBody>
      </p:sp>
      <p:graphicFrame>
        <p:nvGraphicFramePr>
          <p:cNvPr id="7" name="Content Placeholder 2">
            <a:extLst>
              <a:ext uri="{FF2B5EF4-FFF2-40B4-BE49-F238E27FC236}">
                <a16:creationId xmlns:a16="http://schemas.microsoft.com/office/drawing/2014/main" id="{B3C3AEB9-ABA1-42B2-97EE-FFABF514C4F0}"/>
              </a:ext>
            </a:extLst>
          </p:cNvPr>
          <p:cNvGraphicFramePr>
            <a:graphicFrameLocks noGrp="1"/>
          </p:cNvGraphicFramePr>
          <p:nvPr>
            <p:ph idx="1"/>
            <p:extLst>
              <p:ext uri="{D42A27DB-BD31-4B8C-83A1-F6EECF244321}">
                <p14:modId xmlns:p14="http://schemas.microsoft.com/office/powerpoint/2010/main" val="2375887761"/>
              </p:ext>
            </p:extLst>
          </p:nvPr>
        </p:nvGraphicFramePr>
        <p:xfrm>
          <a:off x="1122972" y="2286000"/>
          <a:ext cx="9946056"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059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E77C7-064F-CA44-B884-D627FF373A91}"/>
              </a:ext>
            </a:extLst>
          </p:cNvPr>
          <p:cNvSpPr>
            <a:spLocks noGrp="1"/>
          </p:cNvSpPr>
          <p:nvPr>
            <p:ph type="title"/>
          </p:nvPr>
        </p:nvSpPr>
        <p:spPr/>
        <p:txBody>
          <a:bodyPr>
            <a:normAutofit/>
          </a:bodyPr>
          <a:lstStyle/>
          <a:p>
            <a:r>
              <a:rPr lang="en-US" sz="3200" dirty="0"/>
              <a:t>Box Plots could describe this a little easier</a:t>
            </a:r>
          </a:p>
        </p:txBody>
      </p:sp>
      <p:pic>
        <p:nvPicPr>
          <p:cNvPr id="7" name="Picture 6" descr="Chart, box and whisker chart&#10;&#10;Description automatically generated">
            <a:extLst>
              <a:ext uri="{FF2B5EF4-FFF2-40B4-BE49-F238E27FC236}">
                <a16:creationId xmlns:a16="http://schemas.microsoft.com/office/drawing/2014/main" id="{54F416B3-69E5-834F-82C4-6496A2804CE9}"/>
              </a:ext>
            </a:extLst>
          </p:cNvPr>
          <p:cNvPicPr>
            <a:picLocks noChangeAspect="1"/>
          </p:cNvPicPr>
          <p:nvPr/>
        </p:nvPicPr>
        <p:blipFill>
          <a:blip r:embed="rId2"/>
          <a:stretch>
            <a:fillRect/>
          </a:stretch>
        </p:blipFill>
        <p:spPr>
          <a:xfrm>
            <a:off x="951346" y="1266666"/>
            <a:ext cx="10815782" cy="5591334"/>
          </a:xfrm>
          <a:prstGeom prst="rect">
            <a:avLst/>
          </a:prstGeom>
        </p:spPr>
      </p:pic>
    </p:spTree>
    <p:extLst>
      <p:ext uri="{BB962C8B-B14F-4D97-AF65-F5344CB8AC3E}">
        <p14:creationId xmlns:p14="http://schemas.microsoft.com/office/powerpoint/2010/main" val="3812094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6B68-F973-AE4F-9A95-F5C8464174AE}"/>
              </a:ext>
            </a:extLst>
          </p:cNvPr>
          <p:cNvSpPr>
            <a:spLocks noGrp="1"/>
          </p:cNvSpPr>
          <p:nvPr>
            <p:ph type="title"/>
          </p:nvPr>
        </p:nvSpPr>
        <p:spPr/>
        <p:txBody>
          <a:bodyPr>
            <a:normAutofit/>
          </a:bodyPr>
          <a:lstStyle/>
          <a:p>
            <a:r>
              <a:rPr lang="en-US" sz="3200" dirty="0"/>
              <a:t>And across all industries there are outliers too</a:t>
            </a:r>
          </a:p>
        </p:txBody>
      </p:sp>
      <p:pic>
        <p:nvPicPr>
          <p:cNvPr id="4" name="Content Placeholder 4" descr="Chart, box and whisker chart&#10;&#10;Description automatically generated">
            <a:extLst>
              <a:ext uri="{FF2B5EF4-FFF2-40B4-BE49-F238E27FC236}">
                <a16:creationId xmlns:a16="http://schemas.microsoft.com/office/drawing/2014/main" id="{F8A3A222-4071-DE40-977D-C528D89F48E1}"/>
              </a:ext>
            </a:extLst>
          </p:cNvPr>
          <p:cNvPicPr>
            <a:picLocks noGrp="1" noChangeAspect="1"/>
          </p:cNvPicPr>
          <p:nvPr>
            <p:ph idx="1"/>
          </p:nvPr>
        </p:nvPicPr>
        <p:blipFill>
          <a:blip r:embed="rId2"/>
          <a:stretch>
            <a:fillRect/>
          </a:stretch>
        </p:blipFill>
        <p:spPr>
          <a:xfrm>
            <a:off x="766618" y="951346"/>
            <a:ext cx="11166764" cy="5583382"/>
          </a:xfrm>
        </p:spPr>
      </p:pic>
    </p:spTree>
    <p:extLst>
      <p:ext uri="{BB962C8B-B14F-4D97-AF65-F5344CB8AC3E}">
        <p14:creationId xmlns:p14="http://schemas.microsoft.com/office/powerpoint/2010/main" val="301989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299EA-CB6E-4E74-9A71-5C80F6090B30}"/>
              </a:ext>
            </a:extLst>
          </p:cNvPr>
          <p:cNvSpPr>
            <a:spLocks noGrp="1"/>
          </p:cNvSpPr>
          <p:nvPr>
            <p:ph type="title"/>
          </p:nvPr>
        </p:nvSpPr>
        <p:spPr/>
        <p:txBody>
          <a:bodyPr/>
          <a:lstStyle/>
          <a:p>
            <a:r>
              <a:rPr lang="en-US" sz="3200" dirty="0"/>
              <a:t>Covid 19 cases and Monthly variance % from previous month</a:t>
            </a:r>
            <a:endParaRPr lang="en-AU" sz="3200" dirty="0"/>
          </a:p>
        </p:txBody>
      </p:sp>
      <p:pic>
        <p:nvPicPr>
          <p:cNvPr id="5" name="Content Placeholder 4">
            <a:extLst>
              <a:ext uri="{FF2B5EF4-FFF2-40B4-BE49-F238E27FC236}">
                <a16:creationId xmlns:a16="http://schemas.microsoft.com/office/drawing/2014/main" id="{67908CBD-FDDD-4BDC-9E87-A62CD4B0747C}"/>
              </a:ext>
            </a:extLst>
          </p:cNvPr>
          <p:cNvPicPr>
            <a:picLocks noGrp="1" noChangeAspect="1"/>
          </p:cNvPicPr>
          <p:nvPr>
            <p:ph idx="1"/>
          </p:nvPr>
        </p:nvPicPr>
        <p:blipFill>
          <a:blip r:embed="rId2"/>
          <a:stretch>
            <a:fillRect/>
          </a:stretch>
        </p:blipFill>
        <p:spPr>
          <a:xfrm>
            <a:off x="6631221" y="2291946"/>
            <a:ext cx="4341580" cy="2456224"/>
          </a:xfrm>
        </p:spPr>
      </p:pic>
      <p:pic>
        <p:nvPicPr>
          <p:cNvPr id="7" name="Picture 6">
            <a:extLst>
              <a:ext uri="{FF2B5EF4-FFF2-40B4-BE49-F238E27FC236}">
                <a16:creationId xmlns:a16="http://schemas.microsoft.com/office/drawing/2014/main" id="{7C589F2D-F223-4B70-AD1E-DB40909F60E5}"/>
              </a:ext>
            </a:extLst>
          </p:cNvPr>
          <p:cNvPicPr>
            <a:picLocks noChangeAspect="1"/>
          </p:cNvPicPr>
          <p:nvPr/>
        </p:nvPicPr>
        <p:blipFill>
          <a:blip r:embed="rId3"/>
          <a:stretch>
            <a:fillRect/>
          </a:stretch>
        </p:blipFill>
        <p:spPr>
          <a:xfrm>
            <a:off x="1371600" y="2291946"/>
            <a:ext cx="5177068" cy="2456224"/>
          </a:xfrm>
          <a:prstGeom prst="rect">
            <a:avLst/>
          </a:prstGeom>
        </p:spPr>
      </p:pic>
      <p:sp>
        <p:nvSpPr>
          <p:cNvPr id="8" name="TextBox 7">
            <a:extLst>
              <a:ext uri="{FF2B5EF4-FFF2-40B4-BE49-F238E27FC236}">
                <a16:creationId xmlns:a16="http://schemas.microsoft.com/office/drawing/2014/main" id="{D5D7689C-F018-4689-89F1-475D037A4E51}"/>
              </a:ext>
            </a:extLst>
          </p:cNvPr>
          <p:cNvSpPr txBox="1"/>
          <p:nvPr/>
        </p:nvSpPr>
        <p:spPr>
          <a:xfrm rot="16200000">
            <a:off x="5822351" y="3171039"/>
            <a:ext cx="1535185" cy="184666"/>
          </a:xfrm>
          <a:prstGeom prst="rect">
            <a:avLst/>
          </a:prstGeom>
          <a:noFill/>
        </p:spPr>
        <p:txBody>
          <a:bodyPr wrap="square" rtlCol="0">
            <a:spAutoFit/>
          </a:bodyPr>
          <a:lstStyle/>
          <a:p>
            <a:r>
              <a:rPr lang="en-US" sz="600" dirty="0"/>
              <a:t>Monthly Variance of Covid 19 cases</a:t>
            </a:r>
            <a:endParaRPr lang="en-AU" sz="600" dirty="0"/>
          </a:p>
        </p:txBody>
      </p:sp>
      <p:sp>
        <p:nvSpPr>
          <p:cNvPr id="9" name="TextBox 8">
            <a:extLst>
              <a:ext uri="{FF2B5EF4-FFF2-40B4-BE49-F238E27FC236}">
                <a16:creationId xmlns:a16="http://schemas.microsoft.com/office/drawing/2014/main" id="{1230A192-4C1E-46F6-A231-0A56672D7B2F}"/>
              </a:ext>
            </a:extLst>
          </p:cNvPr>
          <p:cNvSpPr txBox="1"/>
          <p:nvPr/>
        </p:nvSpPr>
        <p:spPr>
          <a:xfrm>
            <a:off x="4724849" y="5301842"/>
            <a:ext cx="3730188" cy="369332"/>
          </a:xfrm>
          <a:prstGeom prst="rect">
            <a:avLst/>
          </a:prstGeom>
          <a:noFill/>
        </p:spPr>
        <p:txBody>
          <a:bodyPr wrap="none" rtlCol="0">
            <a:spAutoFit/>
          </a:bodyPr>
          <a:lstStyle/>
          <a:p>
            <a:r>
              <a:rPr lang="en-US" dirty="0"/>
              <a:t>Period March 2020 to January 2022</a:t>
            </a:r>
            <a:endParaRPr lang="en-AU" dirty="0"/>
          </a:p>
        </p:txBody>
      </p:sp>
    </p:spTree>
    <p:extLst>
      <p:ext uri="{BB962C8B-B14F-4D97-AF65-F5344CB8AC3E}">
        <p14:creationId xmlns:p14="http://schemas.microsoft.com/office/powerpoint/2010/main" val="1702365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66CC-B87F-4D11-8E27-2B772F908DED}"/>
              </a:ext>
            </a:extLst>
          </p:cNvPr>
          <p:cNvSpPr>
            <a:spLocks noGrp="1"/>
          </p:cNvSpPr>
          <p:nvPr>
            <p:ph type="title"/>
          </p:nvPr>
        </p:nvSpPr>
        <p:spPr/>
        <p:txBody>
          <a:bodyPr>
            <a:normAutofit/>
          </a:bodyPr>
          <a:lstStyle/>
          <a:p>
            <a:r>
              <a:rPr lang="en-US" sz="3200" dirty="0"/>
              <a:t>Percentage change of retail turnover (seasonal adjusted) by different type of industries nation wide</a:t>
            </a:r>
            <a:endParaRPr lang="en-AU" sz="3200" dirty="0"/>
          </a:p>
        </p:txBody>
      </p:sp>
      <p:pic>
        <p:nvPicPr>
          <p:cNvPr id="1026" name="Picture 2">
            <a:extLst>
              <a:ext uri="{FF2B5EF4-FFF2-40B4-BE49-F238E27FC236}">
                <a16:creationId xmlns:a16="http://schemas.microsoft.com/office/drawing/2014/main" id="{FC861665-3A2F-43FE-B6E8-A6878CEBDD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2414107"/>
            <a:ext cx="9601200" cy="33251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0E63A0-9BC3-4593-8A0E-2D6A562C4848}"/>
              </a:ext>
            </a:extLst>
          </p:cNvPr>
          <p:cNvSpPr txBox="1"/>
          <p:nvPr/>
        </p:nvSpPr>
        <p:spPr>
          <a:xfrm>
            <a:off x="4724849" y="5811473"/>
            <a:ext cx="3730188" cy="369332"/>
          </a:xfrm>
          <a:prstGeom prst="rect">
            <a:avLst/>
          </a:prstGeom>
          <a:noFill/>
        </p:spPr>
        <p:txBody>
          <a:bodyPr wrap="none" rtlCol="0">
            <a:spAutoFit/>
          </a:bodyPr>
          <a:lstStyle/>
          <a:p>
            <a:r>
              <a:rPr lang="en-US" dirty="0"/>
              <a:t>Period March 2020 to January 2022</a:t>
            </a:r>
            <a:endParaRPr lang="en-AU" dirty="0"/>
          </a:p>
        </p:txBody>
      </p:sp>
      <p:sp>
        <p:nvSpPr>
          <p:cNvPr id="6" name="TextBox 5">
            <a:extLst>
              <a:ext uri="{FF2B5EF4-FFF2-40B4-BE49-F238E27FC236}">
                <a16:creationId xmlns:a16="http://schemas.microsoft.com/office/drawing/2014/main" id="{8D56341A-6B0F-4505-B47D-1C83E8D9FAB8}"/>
              </a:ext>
            </a:extLst>
          </p:cNvPr>
          <p:cNvSpPr txBox="1"/>
          <p:nvPr/>
        </p:nvSpPr>
        <p:spPr>
          <a:xfrm>
            <a:off x="8115400" y="3428301"/>
            <a:ext cx="3730188" cy="1477328"/>
          </a:xfrm>
          <a:prstGeom prst="rect">
            <a:avLst/>
          </a:prstGeom>
          <a:noFill/>
        </p:spPr>
        <p:txBody>
          <a:bodyPr wrap="square" rtlCol="0">
            <a:spAutoFit/>
          </a:bodyPr>
          <a:lstStyle/>
          <a:p>
            <a:r>
              <a:rPr lang="en-US" dirty="0"/>
              <a:t>Retails in Clothing and hospitality seems to have biggest peak of variance during the analyzed period, so these will be compared to the Covid 19 dataset.</a:t>
            </a:r>
            <a:endParaRPr lang="en-AU" dirty="0"/>
          </a:p>
        </p:txBody>
      </p:sp>
    </p:spTree>
    <p:extLst>
      <p:ext uri="{BB962C8B-B14F-4D97-AF65-F5344CB8AC3E}">
        <p14:creationId xmlns:p14="http://schemas.microsoft.com/office/powerpoint/2010/main" val="3430389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1EED-3216-4FDA-959D-16814F91764B}"/>
              </a:ext>
            </a:extLst>
          </p:cNvPr>
          <p:cNvSpPr>
            <a:spLocks noGrp="1"/>
          </p:cNvSpPr>
          <p:nvPr>
            <p:ph type="title"/>
          </p:nvPr>
        </p:nvSpPr>
        <p:spPr/>
        <p:txBody>
          <a:bodyPr>
            <a:normAutofit/>
          </a:bodyPr>
          <a:lstStyle/>
          <a:p>
            <a:r>
              <a:rPr lang="en-US" sz="3200" dirty="0"/>
              <a:t>Percentage change of Total retail turnover (seasonal adjusted)  with respect to monthly Covid 19 cases % variance</a:t>
            </a:r>
            <a:endParaRPr lang="en-AU" sz="3200" dirty="0"/>
          </a:p>
        </p:txBody>
      </p:sp>
      <p:pic>
        <p:nvPicPr>
          <p:cNvPr id="2050" name="Picture 2">
            <a:extLst>
              <a:ext uri="{FF2B5EF4-FFF2-40B4-BE49-F238E27FC236}">
                <a16:creationId xmlns:a16="http://schemas.microsoft.com/office/drawing/2014/main" id="{AA6EBFA9-DF67-41E6-A797-929356D4AE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6228" y="2286000"/>
            <a:ext cx="749194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532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0C81-103B-4950-9164-0D4BE4F43ECD}"/>
              </a:ext>
            </a:extLst>
          </p:cNvPr>
          <p:cNvSpPr>
            <a:spLocks noGrp="1"/>
          </p:cNvSpPr>
          <p:nvPr>
            <p:ph type="title"/>
          </p:nvPr>
        </p:nvSpPr>
        <p:spPr/>
        <p:txBody>
          <a:bodyPr>
            <a:normAutofit/>
          </a:bodyPr>
          <a:lstStyle/>
          <a:p>
            <a:r>
              <a:rPr lang="en-US" sz="3200" dirty="0"/>
              <a:t>Percentage change of Café etc. retail turnover (seasonal adjusted)  with respect to monthly Covid 19 cases % variance</a:t>
            </a:r>
            <a:endParaRPr lang="en-AU" sz="3200" dirty="0"/>
          </a:p>
        </p:txBody>
      </p:sp>
      <p:pic>
        <p:nvPicPr>
          <p:cNvPr id="5" name="Picture 2">
            <a:extLst>
              <a:ext uri="{FF2B5EF4-FFF2-40B4-BE49-F238E27FC236}">
                <a16:creationId xmlns:a16="http://schemas.microsoft.com/office/drawing/2014/main" id="{500B6D88-4CD0-4E38-A7D6-512D30D8D6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6228" y="2286000"/>
            <a:ext cx="749194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403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C734-B620-45B2-AC6A-74B5271C2FCD}"/>
              </a:ext>
            </a:extLst>
          </p:cNvPr>
          <p:cNvSpPr>
            <a:spLocks noGrp="1"/>
          </p:cNvSpPr>
          <p:nvPr>
            <p:ph type="title"/>
          </p:nvPr>
        </p:nvSpPr>
        <p:spPr/>
        <p:txBody>
          <a:bodyPr>
            <a:normAutofit/>
          </a:bodyPr>
          <a:lstStyle/>
          <a:p>
            <a:r>
              <a:rPr lang="en-US" sz="3200" dirty="0"/>
              <a:t>Percentage change of Clothing etc. retail turnover (seasonal adjusted)  with respect to monthly Covid 19 cases % variance</a:t>
            </a:r>
            <a:endParaRPr lang="en-AU" sz="3200" dirty="0"/>
          </a:p>
        </p:txBody>
      </p:sp>
      <p:pic>
        <p:nvPicPr>
          <p:cNvPr id="10" name="Picture 2">
            <a:extLst>
              <a:ext uri="{FF2B5EF4-FFF2-40B4-BE49-F238E27FC236}">
                <a16:creationId xmlns:a16="http://schemas.microsoft.com/office/drawing/2014/main" id="{A34E0F1A-DD2F-4EBD-A43F-1F3322148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228" y="1571335"/>
            <a:ext cx="7491944" cy="4753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681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C734-B620-45B2-AC6A-74B5271C2FCD}"/>
              </a:ext>
            </a:extLst>
          </p:cNvPr>
          <p:cNvSpPr>
            <a:spLocks noGrp="1"/>
          </p:cNvSpPr>
          <p:nvPr>
            <p:ph type="title"/>
          </p:nvPr>
        </p:nvSpPr>
        <p:spPr/>
        <p:txBody>
          <a:bodyPr>
            <a:normAutofit/>
          </a:bodyPr>
          <a:lstStyle/>
          <a:p>
            <a:r>
              <a:rPr lang="en-US" sz="3200" dirty="0"/>
              <a:t>How were the retail industries affected across different states  and territories during the Covid 19? </a:t>
            </a:r>
            <a:endParaRPr lang="en-AU" sz="3200" dirty="0"/>
          </a:p>
        </p:txBody>
      </p:sp>
      <p:pic>
        <p:nvPicPr>
          <p:cNvPr id="5122" name="Picture 2">
            <a:extLst>
              <a:ext uri="{FF2B5EF4-FFF2-40B4-BE49-F238E27FC236}">
                <a16:creationId xmlns:a16="http://schemas.microsoft.com/office/drawing/2014/main" id="{C112B49C-D36C-4EBE-962A-1672307C85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5422" y="2286000"/>
            <a:ext cx="9033555"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FC6A05-263F-41DF-B8F2-67D39548C404}"/>
              </a:ext>
            </a:extLst>
          </p:cNvPr>
          <p:cNvSpPr txBox="1"/>
          <p:nvPr/>
        </p:nvSpPr>
        <p:spPr>
          <a:xfrm>
            <a:off x="4666126" y="5981700"/>
            <a:ext cx="3730188" cy="369332"/>
          </a:xfrm>
          <a:prstGeom prst="rect">
            <a:avLst/>
          </a:prstGeom>
          <a:noFill/>
        </p:spPr>
        <p:txBody>
          <a:bodyPr wrap="none" rtlCol="0">
            <a:spAutoFit/>
          </a:bodyPr>
          <a:lstStyle/>
          <a:p>
            <a:r>
              <a:rPr lang="en-US" dirty="0"/>
              <a:t>Period March 2020 to January 2022</a:t>
            </a:r>
            <a:endParaRPr lang="en-AU" dirty="0"/>
          </a:p>
        </p:txBody>
      </p:sp>
    </p:spTree>
    <p:extLst>
      <p:ext uri="{BB962C8B-B14F-4D97-AF65-F5344CB8AC3E}">
        <p14:creationId xmlns:p14="http://schemas.microsoft.com/office/powerpoint/2010/main" val="3609853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9C734-B620-45B2-AC6A-74B5271C2FCD}"/>
              </a:ext>
            </a:extLst>
          </p:cNvPr>
          <p:cNvSpPr>
            <a:spLocks noGrp="1"/>
          </p:cNvSpPr>
          <p:nvPr>
            <p:ph type="title"/>
          </p:nvPr>
        </p:nvSpPr>
        <p:spPr/>
        <p:txBody>
          <a:bodyPr>
            <a:normAutofit/>
          </a:bodyPr>
          <a:lstStyle/>
          <a:p>
            <a:r>
              <a:rPr lang="en-US" sz="3200" dirty="0"/>
              <a:t>How were the retail industries affected across different states  and territories during the Covid 19? </a:t>
            </a:r>
            <a:endParaRPr lang="en-AU" sz="3200" dirty="0"/>
          </a:p>
        </p:txBody>
      </p:sp>
      <p:pic>
        <p:nvPicPr>
          <p:cNvPr id="6146" name="Picture 2">
            <a:extLst>
              <a:ext uri="{FF2B5EF4-FFF2-40B4-BE49-F238E27FC236}">
                <a16:creationId xmlns:a16="http://schemas.microsoft.com/office/drawing/2014/main" id="{876B824A-9D52-4D96-91B8-E98711578A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4605" y="2286000"/>
            <a:ext cx="8475189" cy="35814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D244978-637D-4E62-A696-BA46A7397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6267" y="3429000"/>
            <a:ext cx="2728389" cy="18699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0B4AF1-FC8C-47AD-8E08-CA84CC558DDE}"/>
              </a:ext>
            </a:extLst>
          </p:cNvPr>
          <p:cNvSpPr txBox="1"/>
          <p:nvPr/>
        </p:nvSpPr>
        <p:spPr>
          <a:xfrm>
            <a:off x="4666126" y="5981700"/>
            <a:ext cx="4557210" cy="369332"/>
          </a:xfrm>
          <a:prstGeom prst="rect">
            <a:avLst/>
          </a:prstGeom>
          <a:noFill/>
        </p:spPr>
        <p:txBody>
          <a:bodyPr wrap="none" rtlCol="0">
            <a:spAutoFit/>
          </a:bodyPr>
          <a:lstStyle/>
          <a:p>
            <a:r>
              <a:rPr lang="en-US" dirty="0"/>
              <a:t>Detail for VIC WA NSW and across the nation </a:t>
            </a:r>
            <a:endParaRPr lang="en-AU" dirty="0"/>
          </a:p>
        </p:txBody>
      </p:sp>
    </p:spTree>
    <p:extLst>
      <p:ext uri="{BB962C8B-B14F-4D97-AF65-F5344CB8AC3E}">
        <p14:creationId xmlns:p14="http://schemas.microsoft.com/office/powerpoint/2010/main" val="2122063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73D306-9C5D-D948-A1E3-1FBB5FBDCB46}"/>
              </a:ext>
            </a:extLst>
          </p:cNvPr>
          <p:cNvSpPr>
            <a:spLocks noGrp="1"/>
          </p:cNvSpPr>
          <p:nvPr>
            <p:ph type="title"/>
          </p:nvPr>
        </p:nvSpPr>
        <p:spPr>
          <a:xfrm>
            <a:off x="640081" y="791570"/>
            <a:ext cx="4018839" cy="5262390"/>
          </a:xfrm>
        </p:spPr>
        <p:txBody>
          <a:bodyPr anchor="ctr">
            <a:normAutofit/>
          </a:bodyPr>
          <a:lstStyle/>
          <a:p>
            <a:pPr algn="r"/>
            <a:r>
              <a:rPr lang="en-US" sz="4600">
                <a:solidFill>
                  <a:schemeClr val="bg2"/>
                </a:solidFill>
              </a:rPr>
              <a:t>Did the number of COVID cases in Australia have an impact on retail spending?</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873A7C8-AD96-9A43-A84F-77E20A23BE0C}"/>
              </a:ext>
            </a:extLst>
          </p:cNvPr>
          <p:cNvSpPr>
            <a:spLocks noGrp="1"/>
          </p:cNvSpPr>
          <p:nvPr>
            <p:ph idx="1"/>
          </p:nvPr>
        </p:nvSpPr>
        <p:spPr>
          <a:xfrm>
            <a:off x="6176720" y="791570"/>
            <a:ext cx="4892308" cy="5262390"/>
          </a:xfrm>
        </p:spPr>
        <p:txBody>
          <a:bodyPr anchor="ctr">
            <a:normAutofit/>
          </a:bodyPr>
          <a:lstStyle/>
          <a:p>
            <a:r>
              <a:rPr lang="en-AU" dirty="0"/>
              <a:t>By assessing the fluctuations in COVID cases and in retail spending over the same time period we should be able to see if a pattern emerges.</a:t>
            </a:r>
          </a:p>
          <a:p>
            <a:r>
              <a:rPr lang="en-AU" dirty="0"/>
              <a:t>Our hypothesis: spending increased during peak COVID times.</a:t>
            </a:r>
          </a:p>
          <a:p>
            <a:r>
              <a:rPr lang="en-AU" dirty="0"/>
              <a:t>Or is there no relationship?</a:t>
            </a:r>
            <a:endParaRPr lang="en-US" dirty="0"/>
          </a:p>
        </p:txBody>
      </p:sp>
    </p:spTree>
    <p:extLst>
      <p:ext uri="{BB962C8B-B14F-4D97-AF65-F5344CB8AC3E}">
        <p14:creationId xmlns:p14="http://schemas.microsoft.com/office/powerpoint/2010/main" val="1035856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6555-E4ED-443C-897E-78C028C2A6E1}"/>
              </a:ext>
            </a:extLst>
          </p:cNvPr>
          <p:cNvSpPr>
            <a:spLocks noGrp="1"/>
          </p:cNvSpPr>
          <p:nvPr>
            <p:ph type="title"/>
          </p:nvPr>
        </p:nvSpPr>
        <p:spPr/>
        <p:txBody>
          <a:bodyPr>
            <a:normAutofit/>
          </a:bodyPr>
          <a:lstStyle/>
          <a:p>
            <a:r>
              <a:rPr lang="en-US" sz="3200" dirty="0"/>
              <a:t>How were the retail industries affected across different states  and territories during the Covid 19? </a:t>
            </a:r>
            <a:endParaRPr lang="en-AU" sz="3200" dirty="0"/>
          </a:p>
        </p:txBody>
      </p:sp>
      <p:pic>
        <p:nvPicPr>
          <p:cNvPr id="7170" name="Picture 2">
            <a:extLst>
              <a:ext uri="{FF2B5EF4-FFF2-40B4-BE49-F238E27FC236}">
                <a16:creationId xmlns:a16="http://schemas.microsoft.com/office/drawing/2014/main" id="{EFEC84AD-71A5-4B11-B7AF-AB892B6370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6228" y="2286000"/>
            <a:ext cx="7491944" cy="3581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25E1A4-0249-43ED-9B46-B9C316E0F578}"/>
              </a:ext>
            </a:extLst>
          </p:cNvPr>
          <p:cNvSpPr txBox="1"/>
          <p:nvPr/>
        </p:nvSpPr>
        <p:spPr>
          <a:xfrm>
            <a:off x="4666126" y="5981700"/>
            <a:ext cx="1709442" cy="369332"/>
          </a:xfrm>
          <a:prstGeom prst="rect">
            <a:avLst/>
          </a:prstGeom>
          <a:noFill/>
        </p:spPr>
        <p:txBody>
          <a:bodyPr wrap="none" rtlCol="0">
            <a:spAutoFit/>
          </a:bodyPr>
          <a:lstStyle/>
          <a:p>
            <a:r>
              <a:rPr lang="en-US" dirty="0"/>
              <a:t>Detail for NSW </a:t>
            </a:r>
            <a:endParaRPr lang="en-AU" dirty="0"/>
          </a:p>
        </p:txBody>
      </p:sp>
    </p:spTree>
    <p:extLst>
      <p:ext uri="{BB962C8B-B14F-4D97-AF65-F5344CB8AC3E}">
        <p14:creationId xmlns:p14="http://schemas.microsoft.com/office/powerpoint/2010/main" val="1265177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C072-164F-4B37-B54E-A91206782A03}"/>
              </a:ext>
            </a:extLst>
          </p:cNvPr>
          <p:cNvSpPr>
            <a:spLocks noGrp="1"/>
          </p:cNvSpPr>
          <p:nvPr>
            <p:ph type="title"/>
          </p:nvPr>
        </p:nvSpPr>
        <p:spPr>
          <a:xfrm>
            <a:off x="1371600" y="685800"/>
            <a:ext cx="9601200" cy="1485900"/>
          </a:xfrm>
        </p:spPr>
        <p:txBody>
          <a:bodyPr>
            <a:normAutofit/>
          </a:bodyPr>
          <a:lstStyle/>
          <a:p>
            <a:r>
              <a:rPr lang="en-AU"/>
              <a:t> Research Questions Answered</a:t>
            </a:r>
            <a:endParaRPr lang="en-AU" dirty="0"/>
          </a:p>
        </p:txBody>
      </p:sp>
      <p:graphicFrame>
        <p:nvGraphicFramePr>
          <p:cNvPr id="5" name="Content Placeholder 2">
            <a:extLst>
              <a:ext uri="{FF2B5EF4-FFF2-40B4-BE49-F238E27FC236}">
                <a16:creationId xmlns:a16="http://schemas.microsoft.com/office/drawing/2014/main" id="{07C961D6-FB7D-4F24-8137-E0C7E239247E}"/>
              </a:ext>
            </a:extLst>
          </p:cNvPr>
          <p:cNvGraphicFramePr>
            <a:graphicFrameLocks noGrp="1"/>
          </p:cNvGraphicFramePr>
          <p:nvPr>
            <p:ph idx="1"/>
            <p:extLst>
              <p:ext uri="{D42A27DB-BD31-4B8C-83A1-F6EECF244321}">
                <p14:modId xmlns:p14="http://schemas.microsoft.com/office/powerpoint/2010/main" val="136472384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3182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0A93A53-E9A8-4769-AAEA-DCDBD7074AF1}"/>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Conclusions</a:t>
            </a:r>
            <a:endParaRPr lang="en-AU" sz="5400">
              <a:solidFill>
                <a:schemeClr val="bg2"/>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D733227-3708-4E0B-9E96-6DD2C3947F28}"/>
              </a:ext>
            </a:extLst>
          </p:cNvPr>
          <p:cNvSpPr>
            <a:spLocks noGrp="1"/>
          </p:cNvSpPr>
          <p:nvPr>
            <p:ph idx="1"/>
          </p:nvPr>
        </p:nvSpPr>
        <p:spPr>
          <a:xfrm>
            <a:off x="6176720" y="791570"/>
            <a:ext cx="4892308" cy="5262390"/>
          </a:xfrm>
        </p:spPr>
        <p:txBody>
          <a:bodyPr anchor="ctr">
            <a:normAutofit/>
          </a:bodyPr>
          <a:lstStyle/>
          <a:p>
            <a:r>
              <a:rPr lang="en-AU" sz="2800" dirty="0"/>
              <a:t>COVID affected retail spending in Australia</a:t>
            </a:r>
          </a:p>
          <a:p>
            <a:r>
              <a:rPr lang="en-AU" sz="2800" dirty="0"/>
              <a:t>Differences observed in retail spending as COVID infections fluctuated</a:t>
            </a:r>
          </a:p>
          <a:p>
            <a:r>
              <a:rPr lang="en-AU" sz="2800" dirty="0"/>
              <a:t>VIC and NSW were the most affected by COVID </a:t>
            </a:r>
          </a:p>
          <a:p>
            <a:r>
              <a:rPr lang="en-AU" sz="2800" dirty="0"/>
              <a:t>WA and NT were the least affected by COVID</a:t>
            </a:r>
          </a:p>
          <a:p>
            <a:endParaRPr lang="en-AU" sz="1800" dirty="0"/>
          </a:p>
          <a:p>
            <a:endParaRPr lang="en-AU" sz="1800" dirty="0"/>
          </a:p>
          <a:p>
            <a:endParaRPr lang="en-AU" sz="1800" dirty="0"/>
          </a:p>
        </p:txBody>
      </p:sp>
    </p:spTree>
    <p:extLst>
      <p:ext uri="{BB962C8B-B14F-4D97-AF65-F5344CB8AC3E}">
        <p14:creationId xmlns:p14="http://schemas.microsoft.com/office/powerpoint/2010/main" val="3295299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F5A840-FD27-4401-BA1E-6657B69E4772}"/>
              </a:ext>
            </a:extLst>
          </p:cNvPr>
          <p:cNvSpPr>
            <a:spLocks noGrp="1"/>
          </p:cNvSpPr>
          <p:nvPr>
            <p:ph type="title"/>
          </p:nvPr>
        </p:nvSpPr>
        <p:spPr>
          <a:xfrm>
            <a:off x="640081" y="791570"/>
            <a:ext cx="4018839" cy="5262390"/>
          </a:xfrm>
        </p:spPr>
        <p:txBody>
          <a:bodyPr anchor="ctr">
            <a:normAutofit/>
          </a:bodyPr>
          <a:lstStyle/>
          <a:p>
            <a:pPr algn="r"/>
            <a:r>
              <a:rPr lang="en-AU" sz="5400">
                <a:solidFill>
                  <a:schemeClr val="bg2"/>
                </a:solidFill>
              </a:rPr>
              <a:t>Post mortem</a:t>
            </a:r>
            <a:br>
              <a:rPr lang="en-AU" sz="5400">
                <a:solidFill>
                  <a:schemeClr val="bg2"/>
                </a:solidFill>
              </a:rPr>
            </a:br>
            <a:endParaRPr lang="en-AU" sz="5400">
              <a:solidFill>
                <a:schemeClr val="bg2"/>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58C57812-0C80-45FA-869D-AB5D112F8801}"/>
              </a:ext>
            </a:extLst>
          </p:cNvPr>
          <p:cNvSpPr>
            <a:spLocks noGrp="1"/>
          </p:cNvSpPr>
          <p:nvPr>
            <p:ph idx="1"/>
          </p:nvPr>
        </p:nvSpPr>
        <p:spPr>
          <a:xfrm>
            <a:off x="6176720" y="791570"/>
            <a:ext cx="4892308" cy="5262390"/>
          </a:xfrm>
        </p:spPr>
        <p:txBody>
          <a:bodyPr anchor="ctr">
            <a:normAutofit/>
          </a:bodyPr>
          <a:lstStyle/>
          <a:p>
            <a:r>
              <a:rPr lang="en-AU" sz="1900" dirty="0"/>
              <a:t>Difficulties – cleaning up the data</a:t>
            </a:r>
          </a:p>
          <a:p>
            <a:r>
              <a:rPr lang="en-AU" sz="1900" dirty="0"/>
              <a:t>Other factors to investigate; </a:t>
            </a:r>
          </a:p>
          <a:p>
            <a:pPr marL="0" indent="0">
              <a:buNone/>
            </a:pPr>
            <a:r>
              <a:rPr lang="en-AU" sz="1900" dirty="0"/>
              <a:t>            border closures</a:t>
            </a:r>
          </a:p>
          <a:p>
            <a:pPr marL="0" indent="0">
              <a:buNone/>
            </a:pPr>
            <a:r>
              <a:rPr lang="en-AU" sz="1900" b="1" i="0" dirty="0">
                <a:effectLst/>
                <a:latin typeface="Open Sans" panose="020B0606030504020204" pitchFamily="34" charset="0"/>
              </a:rPr>
              <a:t>  </a:t>
            </a:r>
            <a:r>
              <a:rPr lang="en-AU" sz="1900" b="1" i="0" dirty="0">
                <a:effectLst/>
              </a:rPr>
              <a:t>          </a:t>
            </a:r>
            <a:r>
              <a:rPr lang="en-AU" sz="1900" i="0" dirty="0">
                <a:effectLst/>
              </a:rPr>
              <a:t>economic stimulus packages</a:t>
            </a:r>
          </a:p>
          <a:p>
            <a:r>
              <a:rPr lang="en-AU" sz="1900" dirty="0"/>
              <a:t>If we had more time, we would zoom in on periods of lockdowns and restrictions and compare to retail spending from previous years where there was no covid. We obtained a timeline of restrictions from her: </a:t>
            </a:r>
            <a:r>
              <a:rPr lang="en-AU" sz="1900" dirty="0">
                <a:hlinkClick r:id="rId2"/>
              </a:rPr>
              <a:t>https://www.aph.gov.au/About_Parliament/Parliamentary_Departments/Parliamentary_Libr[…]21/Chronologies/COVID-19StateTerritoryGovernmentAnnouncements</a:t>
            </a:r>
            <a:r>
              <a:rPr lang="en-AU" sz="1900" dirty="0"/>
              <a:t>          </a:t>
            </a:r>
            <a:endParaRPr lang="en-AU" sz="1900" i="0" dirty="0">
              <a:effectLst/>
            </a:endParaRPr>
          </a:p>
          <a:p>
            <a:pPr marL="0" indent="0">
              <a:buNone/>
            </a:pPr>
            <a:endParaRPr lang="en-AU" sz="1800" dirty="0"/>
          </a:p>
          <a:p>
            <a:endParaRPr lang="en-AU" sz="1800" dirty="0"/>
          </a:p>
        </p:txBody>
      </p:sp>
    </p:spTree>
    <p:extLst>
      <p:ext uri="{BB962C8B-B14F-4D97-AF65-F5344CB8AC3E}">
        <p14:creationId xmlns:p14="http://schemas.microsoft.com/office/powerpoint/2010/main" val="3816628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Wooden blocks with question marks">
            <a:extLst>
              <a:ext uri="{FF2B5EF4-FFF2-40B4-BE49-F238E27FC236}">
                <a16:creationId xmlns:a16="http://schemas.microsoft.com/office/drawing/2014/main" id="{71FE1393-78E6-DD4C-9DA5-5CDAB208816D}"/>
              </a:ext>
            </a:extLst>
          </p:cNvPr>
          <p:cNvPicPr>
            <a:picLocks noGrp="1" noChangeAspect="1"/>
          </p:cNvPicPr>
          <p:nvPr>
            <p:ph idx="1"/>
          </p:nvPr>
        </p:nvPicPr>
        <p:blipFill>
          <a:blip r:embed="rId2"/>
          <a:stretch>
            <a:fillRect/>
          </a:stretch>
        </p:blipFill>
        <p:spPr>
          <a:xfrm>
            <a:off x="2546106" y="1544516"/>
            <a:ext cx="7099788" cy="4733192"/>
          </a:xfrm>
        </p:spPr>
      </p:pic>
      <p:sp>
        <p:nvSpPr>
          <p:cNvPr id="9" name="TextBox 8">
            <a:extLst>
              <a:ext uri="{FF2B5EF4-FFF2-40B4-BE49-F238E27FC236}">
                <a16:creationId xmlns:a16="http://schemas.microsoft.com/office/drawing/2014/main" id="{80826740-8E5D-1645-9212-EA5F8456E8EF}"/>
              </a:ext>
            </a:extLst>
          </p:cNvPr>
          <p:cNvSpPr txBox="1"/>
          <p:nvPr/>
        </p:nvSpPr>
        <p:spPr>
          <a:xfrm>
            <a:off x="2546106" y="580292"/>
            <a:ext cx="7099788" cy="646331"/>
          </a:xfrm>
          <a:prstGeom prst="rect">
            <a:avLst/>
          </a:prstGeom>
          <a:noFill/>
        </p:spPr>
        <p:txBody>
          <a:bodyPr wrap="square" rtlCol="0">
            <a:spAutoFit/>
          </a:bodyPr>
          <a:lstStyle/>
          <a:p>
            <a:pPr algn="ctr"/>
            <a:r>
              <a:rPr lang="en-US" sz="3600" dirty="0"/>
              <a:t>Any Questions?</a:t>
            </a:r>
          </a:p>
        </p:txBody>
      </p:sp>
    </p:spTree>
    <p:extLst>
      <p:ext uri="{BB962C8B-B14F-4D97-AF65-F5344CB8AC3E}">
        <p14:creationId xmlns:p14="http://schemas.microsoft.com/office/powerpoint/2010/main" val="4254094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D187-12F9-6F4D-A0C8-E3B170AA8D75}"/>
              </a:ext>
            </a:extLst>
          </p:cNvPr>
          <p:cNvSpPr>
            <a:spLocks noGrp="1"/>
          </p:cNvSpPr>
          <p:nvPr>
            <p:ph type="title"/>
          </p:nvPr>
        </p:nvSpPr>
        <p:spPr>
          <a:xfrm>
            <a:off x="1371600" y="685800"/>
            <a:ext cx="9601200" cy="1485900"/>
          </a:xfrm>
        </p:spPr>
        <p:txBody>
          <a:bodyPr>
            <a:normAutofit/>
          </a:bodyPr>
          <a:lstStyle/>
          <a:p>
            <a:r>
              <a:rPr lang="en-US" dirty="0"/>
              <a:t>Questions we had to ask:</a:t>
            </a:r>
          </a:p>
        </p:txBody>
      </p:sp>
      <p:graphicFrame>
        <p:nvGraphicFramePr>
          <p:cNvPr id="5" name="Content Placeholder 2">
            <a:extLst>
              <a:ext uri="{FF2B5EF4-FFF2-40B4-BE49-F238E27FC236}">
                <a16:creationId xmlns:a16="http://schemas.microsoft.com/office/drawing/2014/main" id="{96C00A19-ECC2-4FC3-99FD-1E5ECF6AF25A}"/>
              </a:ext>
            </a:extLst>
          </p:cNvPr>
          <p:cNvGraphicFramePr>
            <a:graphicFrameLocks noGrp="1"/>
          </p:cNvGraphicFramePr>
          <p:nvPr>
            <p:ph idx="1"/>
            <p:extLst>
              <p:ext uri="{D42A27DB-BD31-4B8C-83A1-F6EECF244321}">
                <p14:modId xmlns:p14="http://schemas.microsoft.com/office/powerpoint/2010/main" val="2602810270"/>
              </p:ext>
            </p:extLst>
          </p:nvPr>
        </p:nvGraphicFramePr>
        <p:xfrm>
          <a:off x="1085849" y="1409700"/>
          <a:ext cx="10829925" cy="5353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620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BA75F4A0-FEAF-4F1B-9C48-7688BF9D4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9AB27-1419-7F4E-B827-0FB26A7C4D9F}"/>
              </a:ext>
            </a:extLst>
          </p:cNvPr>
          <p:cNvSpPr>
            <a:spLocks noGrp="1"/>
          </p:cNvSpPr>
          <p:nvPr>
            <p:ph type="title"/>
          </p:nvPr>
        </p:nvSpPr>
        <p:spPr>
          <a:xfrm>
            <a:off x="1162334" y="689445"/>
            <a:ext cx="9867331" cy="868081"/>
          </a:xfrm>
        </p:spPr>
        <p:txBody>
          <a:bodyPr anchor="ctr">
            <a:normAutofit/>
          </a:bodyPr>
          <a:lstStyle/>
          <a:p>
            <a:r>
              <a:rPr lang="en-US" dirty="0"/>
              <a:t>Data Sources</a:t>
            </a:r>
          </a:p>
        </p:txBody>
      </p:sp>
      <p:sp>
        <p:nvSpPr>
          <p:cNvPr id="21" name="Freeform: Shape 9">
            <a:extLst>
              <a:ext uri="{FF2B5EF4-FFF2-40B4-BE49-F238E27FC236}">
                <a16:creationId xmlns:a16="http://schemas.microsoft.com/office/drawing/2014/main" id="{F1EC79F3-0DE6-47BA-9C5C-039C54F4A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22" name="Freeform: Shape 11">
            <a:extLst>
              <a:ext uri="{FF2B5EF4-FFF2-40B4-BE49-F238E27FC236}">
                <a16:creationId xmlns:a16="http://schemas.microsoft.com/office/drawing/2014/main" id="{C86C2B07-2A41-4CB1-9C51-F037AF41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23" name="Content Placeholder 2">
            <a:extLst>
              <a:ext uri="{FF2B5EF4-FFF2-40B4-BE49-F238E27FC236}">
                <a16:creationId xmlns:a16="http://schemas.microsoft.com/office/drawing/2014/main" id="{311C6F4C-AAF9-0844-A31A-73408729E52A}"/>
              </a:ext>
            </a:extLst>
          </p:cNvPr>
          <p:cNvSpPr>
            <a:spLocks noGrp="1"/>
          </p:cNvSpPr>
          <p:nvPr>
            <p:ph idx="1"/>
          </p:nvPr>
        </p:nvSpPr>
        <p:spPr>
          <a:xfrm>
            <a:off x="942690" y="1670623"/>
            <a:ext cx="9639868" cy="3516753"/>
          </a:xfrm>
        </p:spPr>
        <p:txBody>
          <a:bodyPr anchor="ctr">
            <a:normAutofit/>
          </a:bodyPr>
          <a:lstStyle/>
          <a:p>
            <a:r>
              <a:rPr lang="en-US" dirty="0"/>
              <a:t>Our COVID data came from the excellent website </a:t>
            </a:r>
            <a:r>
              <a:rPr lang="en-US" dirty="0">
                <a:hlinkClick r:id="rId2"/>
              </a:rPr>
              <a:t>https://www.covid19data.com.au/</a:t>
            </a:r>
            <a:r>
              <a:rPr lang="en-US" dirty="0"/>
              <a:t> in the form a pretty neat .csv file, which would also require some cleaning and organization</a:t>
            </a:r>
          </a:p>
          <a:p>
            <a:r>
              <a:rPr lang="en-US" dirty="0"/>
              <a:t>All retail trade data was obtained from the Australian Bureau of Statistics: </a:t>
            </a:r>
            <a:r>
              <a:rPr lang="en-US" dirty="0">
                <a:hlinkClick r:id="rId3"/>
              </a:rPr>
              <a:t>https://www.abs.gov.au/statistics/industry/retail-and-wholesale-trade/retail-trade-australia/latest-release</a:t>
            </a:r>
            <a:endParaRPr lang="en-US" dirty="0"/>
          </a:p>
          <a:p>
            <a:r>
              <a:rPr lang="en-US" dirty="0"/>
              <a:t>These came in the form of Excel documents, which would require quite a bit of cleaning and formatting to make work with some of the functions in Pandas and </a:t>
            </a:r>
            <a:r>
              <a:rPr lang="en-US" dirty="0" err="1"/>
              <a:t>MatPlotLib</a:t>
            </a:r>
            <a:endParaRPr lang="en-US" dirty="0"/>
          </a:p>
          <a:p>
            <a:endParaRPr lang="en-US" dirty="0"/>
          </a:p>
          <a:p>
            <a:endParaRPr lang="en-US" dirty="0"/>
          </a:p>
        </p:txBody>
      </p:sp>
      <p:sp>
        <p:nvSpPr>
          <p:cNvPr id="14" name="Rectangle 13">
            <a:extLst>
              <a:ext uri="{FF2B5EF4-FFF2-40B4-BE49-F238E27FC236}">
                <a16:creationId xmlns:a16="http://schemas.microsoft.com/office/drawing/2014/main" id="{A3F67AAC-C977-4759-A5C8-6BC998F9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366447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1904D8A-78D0-4DFA-A01E-93102B3D8854}"/>
              </a:ext>
            </a:extLst>
          </p:cNvPr>
          <p:cNvSpPr txBox="1"/>
          <p:nvPr/>
        </p:nvSpPr>
        <p:spPr>
          <a:xfrm>
            <a:off x="7860667" y="685800"/>
            <a:ext cx="3656419"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a:solidFill>
                  <a:schemeClr val="tx2"/>
                </a:solidFill>
                <a:latin typeface="+mj-lt"/>
                <a:ea typeface="+mj-ea"/>
                <a:cs typeface="+mj-cs"/>
              </a:rPr>
              <a:t>Data Clean Up</a:t>
            </a:r>
          </a:p>
        </p:txBody>
      </p:sp>
      <p:sp>
        <p:nvSpPr>
          <p:cNvPr id="75" name="Rectangle 74">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30" name="Picture 6" descr="5 Data Cleansing Tools - DataScienceCentral.com">
            <a:extLst>
              <a:ext uri="{FF2B5EF4-FFF2-40B4-BE49-F238E27FC236}">
                <a16:creationId xmlns:a16="http://schemas.microsoft.com/office/drawing/2014/main" id="{9CEBE2B0-42AA-46CA-AFDE-CE25540F2E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63615" y="1653083"/>
            <a:ext cx="5348411" cy="34822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FD2BBA-E24C-49AC-83FC-909749AC9482}"/>
              </a:ext>
            </a:extLst>
          </p:cNvPr>
          <p:cNvSpPr txBox="1"/>
          <p:nvPr/>
        </p:nvSpPr>
        <p:spPr>
          <a:xfrm>
            <a:off x="7860667" y="2286000"/>
            <a:ext cx="3656419"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buChar char="•"/>
            </a:pPr>
            <a:r>
              <a:rPr lang="en-US">
                <a:solidFill>
                  <a:schemeClr val="tx2"/>
                </a:solidFill>
              </a:rPr>
              <a:t>Daily COVID Cases by State data – CSV file </a:t>
            </a:r>
          </a:p>
          <a:p>
            <a:pPr marL="384048" indent="-384048" defTabSz="914400">
              <a:lnSpc>
                <a:spcPct val="94000"/>
              </a:lnSpc>
              <a:spcAft>
                <a:spcPts val="200"/>
              </a:spcAft>
              <a:buFont typeface="Franklin Gothic Book" panose="020B0503020102020204" pitchFamily="34" charset="0"/>
              <a:buChar char="•"/>
            </a:pPr>
            <a:endParaRPr lang="en-US">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a:solidFill>
                  <a:schemeClr val="tx2"/>
                </a:solidFill>
              </a:rPr>
              <a:t>Retail trade data – 2 x Excel Spreadsheets</a:t>
            </a:r>
          </a:p>
          <a:p>
            <a:pPr marL="384048" indent="-384048" defTabSz="914400">
              <a:lnSpc>
                <a:spcPct val="94000"/>
              </a:lnSpc>
              <a:spcAft>
                <a:spcPts val="200"/>
              </a:spcAft>
              <a:buFont typeface="Franklin Gothic Book" panose="020B0503020102020204" pitchFamily="34" charset="0"/>
              <a:buChar char="•"/>
            </a:pPr>
            <a:endParaRPr lang="en-US">
              <a:solidFill>
                <a:schemeClr val="tx2"/>
              </a:solidFill>
            </a:endParaRPr>
          </a:p>
        </p:txBody>
      </p:sp>
    </p:spTree>
    <p:extLst>
      <p:ext uri="{BB962C8B-B14F-4D97-AF65-F5344CB8AC3E}">
        <p14:creationId xmlns:p14="http://schemas.microsoft.com/office/powerpoint/2010/main" val="77417561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25590-06E4-44FF-AC99-A488028EEFF6}"/>
              </a:ext>
            </a:extLst>
          </p:cNvPr>
          <p:cNvSpPr>
            <a:spLocks noGrp="1"/>
          </p:cNvSpPr>
          <p:nvPr>
            <p:ph type="title"/>
          </p:nvPr>
        </p:nvSpPr>
        <p:spPr/>
        <p:txBody>
          <a:bodyPr/>
          <a:lstStyle/>
          <a:p>
            <a:r>
              <a:rPr lang="en-US" sz="4400" dirty="0"/>
              <a:t>Daily COVID Cases by State data</a:t>
            </a:r>
            <a:endParaRPr lang="en-AU" dirty="0"/>
          </a:p>
        </p:txBody>
      </p:sp>
      <p:pic>
        <p:nvPicPr>
          <p:cNvPr id="4" name="Picture 2" descr="6 Steps for data cleaning and why it matters | Geotab">
            <a:extLst>
              <a:ext uri="{FF2B5EF4-FFF2-40B4-BE49-F238E27FC236}">
                <a16:creationId xmlns:a16="http://schemas.microsoft.com/office/drawing/2014/main" id="{45CB93E4-D049-4DE6-8560-515A98717D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72399" y="1926193"/>
            <a:ext cx="3990976" cy="34078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F2C7B7-9006-418B-8DDF-30161051A56B}"/>
              </a:ext>
            </a:extLst>
          </p:cNvPr>
          <p:cNvSpPr txBox="1"/>
          <p:nvPr/>
        </p:nvSpPr>
        <p:spPr>
          <a:xfrm flipH="1">
            <a:off x="1512567" y="1688068"/>
            <a:ext cx="5974083" cy="4616648"/>
          </a:xfrm>
          <a:prstGeom prst="rect">
            <a:avLst/>
          </a:prstGeom>
          <a:noFill/>
        </p:spPr>
        <p:txBody>
          <a:bodyPr wrap="square" rtlCol="0">
            <a:spAutoFit/>
          </a:bodyPr>
          <a:lstStyle/>
          <a:p>
            <a:pPr marL="285750" indent="-285750">
              <a:buFont typeface="Arial" panose="020B0604020202020204" pitchFamily="34" charset="0"/>
              <a:buChar char="•"/>
            </a:pPr>
            <a:r>
              <a:rPr lang="en-AU" sz="2100" dirty="0"/>
              <a:t>Converted ‘Date’ column to a datetime format</a:t>
            </a:r>
          </a:p>
          <a:p>
            <a:pPr marL="285750" indent="-285750">
              <a:buFont typeface="Arial" panose="020B0604020202020204" pitchFamily="34" charset="0"/>
              <a:buChar char="•"/>
            </a:pPr>
            <a:endParaRPr lang="en-AU" sz="2100" dirty="0"/>
          </a:p>
          <a:p>
            <a:pPr marL="285750" indent="-285750">
              <a:buFont typeface="Arial" panose="020B0604020202020204" pitchFamily="34" charset="0"/>
              <a:buChar char="•"/>
            </a:pPr>
            <a:r>
              <a:rPr lang="en-AU" sz="2100" dirty="0"/>
              <a:t>Grouped data per month</a:t>
            </a:r>
          </a:p>
          <a:p>
            <a:pPr marL="285750" indent="-285750">
              <a:buFont typeface="Arial" panose="020B0604020202020204" pitchFamily="34" charset="0"/>
              <a:buChar char="•"/>
            </a:pPr>
            <a:endParaRPr lang="en-AU" sz="2100" dirty="0"/>
          </a:p>
          <a:p>
            <a:pPr marL="285750" indent="-285750">
              <a:buFont typeface="Arial" panose="020B0604020202020204" pitchFamily="34" charset="0"/>
              <a:buChar char="•"/>
            </a:pPr>
            <a:r>
              <a:rPr lang="en-AU" sz="2100" dirty="0"/>
              <a:t>Added a column for total number of COVID cases per month in all states and territories</a:t>
            </a:r>
          </a:p>
          <a:p>
            <a:pPr marL="285750" indent="-285750">
              <a:buFont typeface="Arial" panose="020B0604020202020204" pitchFamily="34" charset="0"/>
              <a:buChar char="•"/>
            </a:pPr>
            <a:endParaRPr lang="en-AU" sz="2100" dirty="0"/>
          </a:p>
          <a:p>
            <a:pPr marL="285750" indent="-285750">
              <a:buFont typeface="Arial" panose="020B0604020202020204" pitchFamily="34" charset="0"/>
              <a:buChar char="•"/>
            </a:pPr>
            <a:r>
              <a:rPr lang="en-AU" sz="2100" dirty="0"/>
              <a:t>Added additional columns for % COVID cases in each state and territory</a:t>
            </a:r>
          </a:p>
          <a:p>
            <a:pPr marL="285750" indent="-285750">
              <a:buFont typeface="Arial" panose="020B0604020202020204" pitchFamily="34" charset="0"/>
              <a:buChar char="•"/>
            </a:pPr>
            <a:endParaRPr lang="en-AU" sz="2100" dirty="0"/>
          </a:p>
          <a:p>
            <a:pPr marL="285750" indent="-285750">
              <a:buFont typeface="Arial" panose="020B0604020202020204" pitchFamily="34" charset="0"/>
              <a:buChar char="•"/>
            </a:pPr>
            <a:r>
              <a:rPr lang="en-AU" sz="2100" dirty="0"/>
              <a:t>Calculated and added columns for </a:t>
            </a:r>
            <a:r>
              <a:rPr lang="en-AU" sz="2100" b="1" dirty="0"/>
              <a:t>% change </a:t>
            </a:r>
            <a:r>
              <a:rPr lang="en-AU" sz="2100" dirty="0"/>
              <a:t>in cases across states and territories</a:t>
            </a:r>
          </a:p>
          <a:p>
            <a:pPr marL="285750" indent="-285750">
              <a:buFont typeface="Arial" panose="020B0604020202020204" pitchFamily="34" charset="0"/>
              <a:buChar char="•"/>
            </a:pPr>
            <a:endParaRPr lang="en-AU" sz="2100" dirty="0"/>
          </a:p>
          <a:p>
            <a:endParaRPr lang="en-AU" sz="2100" dirty="0"/>
          </a:p>
        </p:txBody>
      </p:sp>
    </p:spTree>
    <p:extLst>
      <p:ext uri="{BB962C8B-B14F-4D97-AF65-F5344CB8AC3E}">
        <p14:creationId xmlns:p14="http://schemas.microsoft.com/office/powerpoint/2010/main" val="2366256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BD5D-6C80-5F49-A1F6-D4F82C77F157}"/>
              </a:ext>
            </a:extLst>
          </p:cNvPr>
          <p:cNvSpPr>
            <a:spLocks noGrp="1"/>
          </p:cNvSpPr>
          <p:nvPr>
            <p:ph type="title"/>
          </p:nvPr>
        </p:nvSpPr>
        <p:spPr>
          <a:xfrm>
            <a:off x="1147763" y="476251"/>
            <a:ext cx="9601200" cy="1485900"/>
          </a:xfrm>
        </p:spPr>
        <p:txBody>
          <a:bodyPr>
            <a:normAutofit fontScale="90000"/>
          </a:bodyPr>
          <a:lstStyle/>
          <a:p>
            <a:r>
              <a:rPr lang="en-US" sz="4900" dirty="0"/>
              <a:t>Retail trade data;</a:t>
            </a:r>
            <a:br>
              <a:rPr lang="en-US" sz="4900" dirty="0"/>
            </a:br>
            <a:br>
              <a:rPr lang="en-US" dirty="0"/>
            </a:br>
            <a:endParaRPr lang="en-US" dirty="0"/>
          </a:p>
        </p:txBody>
      </p:sp>
      <p:sp>
        <p:nvSpPr>
          <p:cNvPr id="3" name="Content Placeholder 2">
            <a:extLst>
              <a:ext uri="{FF2B5EF4-FFF2-40B4-BE49-F238E27FC236}">
                <a16:creationId xmlns:a16="http://schemas.microsoft.com/office/drawing/2014/main" id="{B7EC686C-7AFA-AC41-91BB-F62BF0C42AD4}"/>
              </a:ext>
            </a:extLst>
          </p:cNvPr>
          <p:cNvSpPr>
            <a:spLocks noGrp="1"/>
          </p:cNvSpPr>
          <p:nvPr>
            <p:ph idx="1"/>
          </p:nvPr>
        </p:nvSpPr>
        <p:spPr>
          <a:xfrm>
            <a:off x="1147763" y="1543051"/>
            <a:ext cx="7038975" cy="4505325"/>
          </a:xfrm>
        </p:spPr>
        <p:txBody>
          <a:bodyPr>
            <a:normAutofit lnSpcReduction="10000"/>
          </a:bodyPr>
          <a:lstStyle/>
          <a:p>
            <a:pPr>
              <a:lnSpc>
                <a:spcPct val="100000"/>
              </a:lnSpc>
              <a:spcBef>
                <a:spcPts val="0"/>
              </a:spcBef>
              <a:spcAft>
                <a:spcPts val="0"/>
              </a:spcAft>
              <a:buFont typeface="Arial" panose="020B0604020202020204" pitchFamily="34" charset="0"/>
              <a:buChar char="•"/>
            </a:pPr>
            <a:r>
              <a:rPr lang="en-US" sz="2100" dirty="0"/>
              <a:t>Retail Turnover by Industry Group  and Retail Turnover by State spreadsheets</a:t>
            </a:r>
          </a:p>
          <a:p>
            <a:pPr>
              <a:lnSpc>
                <a:spcPct val="100000"/>
              </a:lnSpc>
              <a:spcBef>
                <a:spcPts val="0"/>
              </a:spcBef>
              <a:spcAft>
                <a:spcPts val="0"/>
              </a:spcAft>
              <a:buFont typeface="Arial" panose="020B0604020202020204" pitchFamily="34" charset="0"/>
              <a:buChar char="•"/>
            </a:pPr>
            <a:endParaRPr lang="en-US" sz="2100" dirty="0"/>
          </a:p>
          <a:p>
            <a:pPr>
              <a:lnSpc>
                <a:spcPct val="100000"/>
              </a:lnSpc>
              <a:spcBef>
                <a:spcPts val="0"/>
              </a:spcBef>
              <a:spcAft>
                <a:spcPts val="0"/>
              </a:spcAft>
              <a:buFont typeface="Arial" panose="020B0604020202020204" pitchFamily="34" charset="0"/>
              <a:buChar char="•"/>
            </a:pPr>
            <a:r>
              <a:rPr lang="en-US" sz="2100" dirty="0"/>
              <a:t>Changed xlsx files to CSV format</a:t>
            </a:r>
          </a:p>
          <a:p>
            <a:pPr>
              <a:lnSpc>
                <a:spcPct val="100000"/>
              </a:lnSpc>
              <a:spcBef>
                <a:spcPts val="0"/>
              </a:spcBef>
              <a:spcAft>
                <a:spcPts val="0"/>
              </a:spcAft>
              <a:buFont typeface="Arial" panose="020B0604020202020204" pitchFamily="34" charset="0"/>
              <a:buChar char="•"/>
            </a:pPr>
            <a:endParaRPr lang="en-US" sz="2100" dirty="0"/>
          </a:p>
          <a:p>
            <a:pPr>
              <a:lnSpc>
                <a:spcPct val="100000"/>
              </a:lnSpc>
              <a:spcBef>
                <a:spcPts val="0"/>
              </a:spcBef>
              <a:spcAft>
                <a:spcPts val="0"/>
              </a:spcAft>
              <a:buFont typeface="Arial" panose="020B0604020202020204" pitchFamily="34" charset="0"/>
              <a:buChar char="•"/>
            </a:pPr>
            <a:r>
              <a:rPr lang="en-US" sz="2100" dirty="0"/>
              <a:t>Narrowed down the dates of interest on both CSV files to 01/11/19 to 01/12/21</a:t>
            </a:r>
          </a:p>
          <a:p>
            <a:pPr>
              <a:lnSpc>
                <a:spcPct val="100000"/>
              </a:lnSpc>
              <a:spcBef>
                <a:spcPts val="0"/>
              </a:spcBef>
              <a:spcAft>
                <a:spcPts val="0"/>
              </a:spcAft>
              <a:buFont typeface="Arial" panose="020B0604020202020204" pitchFamily="34" charset="0"/>
              <a:buChar char="•"/>
            </a:pPr>
            <a:endParaRPr lang="en-US" sz="2100" dirty="0"/>
          </a:p>
          <a:p>
            <a:pPr>
              <a:lnSpc>
                <a:spcPct val="100000"/>
              </a:lnSpc>
              <a:spcBef>
                <a:spcPts val="0"/>
              </a:spcBef>
              <a:spcAft>
                <a:spcPts val="0"/>
              </a:spcAft>
              <a:buFont typeface="Arial" panose="020B0604020202020204" pitchFamily="34" charset="0"/>
              <a:buChar char="•"/>
            </a:pPr>
            <a:r>
              <a:rPr lang="en-US" sz="2100" dirty="0"/>
              <a:t>Removed columns not required for analysis – Trend Series data</a:t>
            </a:r>
          </a:p>
          <a:p>
            <a:pPr>
              <a:lnSpc>
                <a:spcPct val="100000"/>
              </a:lnSpc>
              <a:spcBef>
                <a:spcPts val="0"/>
              </a:spcBef>
              <a:spcAft>
                <a:spcPts val="0"/>
              </a:spcAft>
              <a:buFont typeface="Arial" panose="020B0604020202020204" pitchFamily="34" charset="0"/>
              <a:buChar char="•"/>
            </a:pPr>
            <a:endParaRPr lang="en-US" sz="2100" dirty="0"/>
          </a:p>
          <a:p>
            <a:pPr>
              <a:lnSpc>
                <a:spcPct val="100000"/>
              </a:lnSpc>
              <a:spcBef>
                <a:spcPts val="0"/>
              </a:spcBef>
              <a:spcAft>
                <a:spcPts val="0"/>
              </a:spcAft>
              <a:buFont typeface="Arial" panose="020B0604020202020204" pitchFamily="34" charset="0"/>
              <a:buChar char="•"/>
            </a:pPr>
            <a:r>
              <a:rPr lang="en-US" sz="2100" dirty="0"/>
              <a:t>Renamed columns</a:t>
            </a:r>
          </a:p>
          <a:p>
            <a:pPr>
              <a:lnSpc>
                <a:spcPct val="100000"/>
              </a:lnSpc>
              <a:spcBef>
                <a:spcPts val="0"/>
              </a:spcBef>
              <a:spcAft>
                <a:spcPts val="0"/>
              </a:spcAft>
              <a:buFont typeface="Arial" panose="020B0604020202020204" pitchFamily="34" charset="0"/>
              <a:buChar char="•"/>
            </a:pPr>
            <a:endParaRPr lang="en-US" sz="2100" dirty="0"/>
          </a:p>
          <a:p>
            <a:pPr>
              <a:lnSpc>
                <a:spcPct val="100000"/>
              </a:lnSpc>
              <a:spcBef>
                <a:spcPts val="0"/>
              </a:spcBef>
              <a:spcAft>
                <a:spcPts val="0"/>
              </a:spcAft>
              <a:buFont typeface="Arial" panose="020B0604020202020204" pitchFamily="34" charset="0"/>
              <a:buChar char="•"/>
            </a:pPr>
            <a:r>
              <a:rPr lang="en-US" sz="2100" dirty="0"/>
              <a:t>Changed formatting for the ‘Date’ column </a:t>
            </a:r>
          </a:p>
          <a:p>
            <a:endParaRPr lang="en-US" dirty="0"/>
          </a:p>
        </p:txBody>
      </p:sp>
      <p:pic>
        <p:nvPicPr>
          <p:cNvPr id="2052" name="Picture 4" descr="Data science in 5 minutes: What is data cleaning?">
            <a:extLst>
              <a:ext uri="{FF2B5EF4-FFF2-40B4-BE49-F238E27FC236}">
                <a16:creationId xmlns:a16="http://schemas.microsoft.com/office/drawing/2014/main" id="{3C8E6B1B-6551-4B7F-B4A9-1DC781150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738" y="1543051"/>
            <a:ext cx="3857625"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29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EF9A55E-CC6D-294A-A3E9-1FA885D10E95}"/>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Testing the waters!</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4D1AF5CB-AAD9-E845-A005-700A177F89BA}"/>
              </a:ext>
            </a:extLst>
          </p:cNvPr>
          <p:cNvSpPr>
            <a:spLocks noGrp="1"/>
          </p:cNvSpPr>
          <p:nvPr>
            <p:ph idx="1"/>
          </p:nvPr>
        </p:nvSpPr>
        <p:spPr>
          <a:xfrm>
            <a:off x="6176720" y="791570"/>
            <a:ext cx="4892308" cy="5262390"/>
          </a:xfrm>
        </p:spPr>
        <p:txBody>
          <a:bodyPr anchor="ctr">
            <a:normAutofit/>
          </a:bodyPr>
          <a:lstStyle/>
          <a:p>
            <a:r>
              <a:rPr lang="en-US" sz="2400" dirty="0"/>
              <a:t>We decided to see if there was any overall trends apparent in retail spending during the period COVID has been in Australia</a:t>
            </a:r>
          </a:p>
          <a:p>
            <a:r>
              <a:rPr lang="en-US" sz="2400" dirty="0"/>
              <a:t>This would be achieved with scatter plots and linear regression models</a:t>
            </a:r>
          </a:p>
          <a:p>
            <a:r>
              <a:rPr lang="en-US" sz="2400" dirty="0"/>
              <a:t>Victoria and New South Wales were chosen as they represented the states most effected by COVID. Western Australia and the Northern Territory were used as they had far less cases than the east coast.</a:t>
            </a:r>
          </a:p>
          <a:p>
            <a:pPr marL="0" indent="0">
              <a:buNone/>
            </a:pPr>
            <a:endParaRPr lang="en-US" sz="1800" dirty="0"/>
          </a:p>
        </p:txBody>
      </p:sp>
    </p:spTree>
    <p:extLst>
      <p:ext uri="{BB962C8B-B14F-4D97-AF65-F5344CB8AC3E}">
        <p14:creationId xmlns:p14="http://schemas.microsoft.com/office/powerpoint/2010/main" val="388612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8319-3CC5-5246-8BFE-554FB3228178}"/>
              </a:ext>
            </a:extLst>
          </p:cNvPr>
          <p:cNvSpPr>
            <a:spLocks noGrp="1"/>
          </p:cNvSpPr>
          <p:nvPr>
            <p:ph type="title"/>
          </p:nvPr>
        </p:nvSpPr>
        <p:spPr>
          <a:xfrm>
            <a:off x="1371600" y="685800"/>
            <a:ext cx="9601200" cy="898556"/>
          </a:xfrm>
        </p:spPr>
        <p:txBody>
          <a:bodyPr/>
          <a:lstStyle/>
          <a:p>
            <a:endParaRPr lang="en-US" dirty="0"/>
          </a:p>
        </p:txBody>
      </p:sp>
      <p:pic>
        <p:nvPicPr>
          <p:cNvPr id="7" name="Picture 6" descr="Chart&#10;&#10;Description automatically generated">
            <a:extLst>
              <a:ext uri="{FF2B5EF4-FFF2-40B4-BE49-F238E27FC236}">
                <a16:creationId xmlns:a16="http://schemas.microsoft.com/office/drawing/2014/main" id="{314B96D6-D044-AA49-8CC0-3041A91C0855}"/>
              </a:ext>
            </a:extLst>
          </p:cNvPr>
          <p:cNvPicPr>
            <a:picLocks noChangeAspect="1"/>
          </p:cNvPicPr>
          <p:nvPr/>
        </p:nvPicPr>
        <p:blipFill>
          <a:blip r:embed="rId2"/>
          <a:stretch>
            <a:fillRect/>
          </a:stretch>
        </p:blipFill>
        <p:spPr>
          <a:xfrm>
            <a:off x="5754254" y="-191890"/>
            <a:ext cx="7104982" cy="3552491"/>
          </a:xfrm>
          <a:prstGeom prst="rect">
            <a:avLst/>
          </a:prstGeom>
        </p:spPr>
      </p:pic>
      <p:pic>
        <p:nvPicPr>
          <p:cNvPr id="9" name="Picture 8" descr="Chart&#10;&#10;Description automatically generated">
            <a:extLst>
              <a:ext uri="{FF2B5EF4-FFF2-40B4-BE49-F238E27FC236}">
                <a16:creationId xmlns:a16="http://schemas.microsoft.com/office/drawing/2014/main" id="{42957921-E5FA-CE4A-BAAA-6276CE23CF97}"/>
              </a:ext>
            </a:extLst>
          </p:cNvPr>
          <p:cNvPicPr>
            <a:picLocks noChangeAspect="1"/>
          </p:cNvPicPr>
          <p:nvPr/>
        </p:nvPicPr>
        <p:blipFill>
          <a:blip r:embed="rId3"/>
          <a:stretch>
            <a:fillRect/>
          </a:stretch>
        </p:blipFill>
        <p:spPr>
          <a:xfrm>
            <a:off x="0" y="3119811"/>
            <a:ext cx="7104982" cy="3552491"/>
          </a:xfrm>
          <a:prstGeom prst="rect">
            <a:avLst/>
          </a:prstGeom>
        </p:spPr>
      </p:pic>
      <p:pic>
        <p:nvPicPr>
          <p:cNvPr id="11" name="Picture 10" descr="Chart, line chart&#10;&#10;Description automatically generated">
            <a:extLst>
              <a:ext uri="{FF2B5EF4-FFF2-40B4-BE49-F238E27FC236}">
                <a16:creationId xmlns:a16="http://schemas.microsoft.com/office/drawing/2014/main" id="{B19015F7-FFD5-6047-84E7-065EB07D68EE}"/>
              </a:ext>
            </a:extLst>
          </p:cNvPr>
          <p:cNvPicPr>
            <a:picLocks noChangeAspect="1"/>
          </p:cNvPicPr>
          <p:nvPr/>
        </p:nvPicPr>
        <p:blipFill>
          <a:blip r:embed="rId4"/>
          <a:stretch>
            <a:fillRect/>
          </a:stretch>
        </p:blipFill>
        <p:spPr>
          <a:xfrm>
            <a:off x="0" y="-191890"/>
            <a:ext cx="7104982" cy="3552491"/>
          </a:xfrm>
          <a:prstGeom prst="rect">
            <a:avLst/>
          </a:prstGeom>
        </p:spPr>
      </p:pic>
      <p:pic>
        <p:nvPicPr>
          <p:cNvPr id="15" name="Content Placeholder 14" descr="Chart&#10;&#10;Description automatically generated">
            <a:extLst>
              <a:ext uri="{FF2B5EF4-FFF2-40B4-BE49-F238E27FC236}">
                <a16:creationId xmlns:a16="http://schemas.microsoft.com/office/drawing/2014/main" id="{5CEF2EB9-D9C9-A24C-82BC-4911E524CB07}"/>
              </a:ext>
            </a:extLst>
          </p:cNvPr>
          <p:cNvPicPr>
            <a:picLocks noGrp="1" noChangeAspect="1"/>
          </p:cNvPicPr>
          <p:nvPr>
            <p:ph idx="1"/>
          </p:nvPr>
        </p:nvPicPr>
        <p:blipFill>
          <a:blip r:embed="rId5"/>
          <a:stretch>
            <a:fillRect/>
          </a:stretch>
        </p:blipFill>
        <p:spPr>
          <a:xfrm>
            <a:off x="5696436" y="3105356"/>
            <a:ext cx="7162800" cy="3581400"/>
          </a:xfrm>
        </p:spPr>
      </p:pic>
    </p:spTree>
    <p:extLst>
      <p:ext uri="{BB962C8B-B14F-4D97-AF65-F5344CB8AC3E}">
        <p14:creationId xmlns:p14="http://schemas.microsoft.com/office/powerpoint/2010/main" val="39326497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1542</TotalTime>
  <Words>981</Words>
  <Application>Microsoft Macintosh PowerPoint</Application>
  <PresentationFormat>Widescreen</PresentationFormat>
  <Paragraphs>90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Franklin Gothic Book</vt:lpstr>
      <vt:lpstr>Open Sans</vt:lpstr>
      <vt:lpstr>Crop</vt:lpstr>
      <vt:lpstr>Retail spending and COVID-19</vt:lpstr>
      <vt:lpstr>Did the number of COVID cases in Australia have an impact on retail spending?</vt:lpstr>
      <vt:lpstr>Questions we had to ask:</vt:lpstr>
      <vt:lpstr>Data Sources</vt:lpstr>
      <vt:lpstr>PowerPoint Presentation</vt:lpstr>
      <vt:lpstr>Daily COVID Cases by State data</vt:lpstr>
      <vt:lpstr>Retail trade data;  </vt:lpstr>
      <vt:lpstr>Testing the waters!</vt:lpstr>
      <vt:lpstr>PowerPoint Presentation</vt:lpstr>
      <vt:lpstr>Not much to see there!</vt:lpstr>
      <vt:lpstr>Box Plots could describe this a little easier</vt:lpstr>
      <vt:lpstr>And across all industries there are outliers too</vt:lpstr>
      <vt:lpstr>Covid 19 cases and Monthly variance % from previous month</vt:lpstr>
      <vt:lpstr>Percentage change of retail turnover (seasonal adjusted) by different type of industries nation wide</vt:lpstr>
      <vt:lpstr>Percentage change of Total retail turnover (seasonal adjusted)  with respect to monthly Covid 19 cases % variance</vt:lpstr>
      <vt:lpstr>Percentage change of Café etc. retail turnover (seasonal adjusted)  with respect to monthly Covid 19 cases % variance</vt:lpstr>
      <vt:lpstr>Percentage change of Clothing etc. retail turnover (seasonal adjusted)  with respect to monthly Covid 19 cases % variance</vt:lpstr>
      <vt:lpstr>How were the retail industries affected across different states  and territories during the Covid 19? </vt:lpstr>
      <vt:lpstr>How were the retail industries affected across different states  and territories during the Covid 19? </vt:lpstr>
      <vt:lpstr>How were the retail industries affected across different states  and territories during the Covid 19? </vt:lpstr>
      <vt:lpstr> Research Questions Answered</vt:lpstr>
      <vt:lpstr>Conclusions</vt:lpstr>
      <vt:lpstr>Post mortem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spending and COVID-19</dc:title>
  <dc:creator>ADAM VAN GELEUKEN</dc:creator>
  <cp:lastModifiedBy>ADAM VAN GELEUKEN</cp:lastModifiedBy>
  <cp:revision>15</cp:revision>
  <dcterms:created xsi:type="dcterms:W3CDTF">2022-02-10T11:54:19Z</dcterms:created>
  <dcterms:modified xsi:type="dcterms:W3CDTF">2022-02-12T03:30:10Z</dcterms:modified>
</cp:coreProperties>
</file>